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61" r:id="rId6"/>
    <p:sldId id="263" r:id="rId7"/>
    <p:sldId id="264" r:id="rId8"/>
    <p:sldId id="265" r:id="rId9"/>
    <p:sldId id="266" r:id="rId10"/>
    <p:sldId id="259" r:id="rId11"/>
    <p:sldId id="267" r:id="rId12"/>
    <p:sldId id="268" r:id="rId13"/>
    <p:sldId id="271" r:id="rId14"/>
    <p:sldId id="273" r:id="rId15"/>
    <p:sldId id="274" r:id="rId16"/>
    <p:sldId id="270" r:id="rId17"/>
    <p:sldId id="269"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FFFF99"/>
    <a:srgbClr val="94DE98"/>
    <a:srgbClr val="D2DF2D"/>
    <a:srgbClr val="EAEAEA"/>
    <a:srgbClr val="DDDDDD"/>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486"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9E75B3F-F8A7-4F6F-A731-2412F578E473}" type="datetimeFigureOut">
              <a:rPr lang="en-US" smtClean="0"/>
              <a:pPr/>
              <a:t>6/9/2010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9E75B3F-F8A7-4F6F-A731-2412F578E473}" type="datetimeFigureOut">
              <a:rPr lang="en-US" smtClean="0"/>
              <a:pPr/>
              <a:t>6/9/2010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9E75B3F-F8A7-4F6F-A731-2412F578E473}" type="datetimeFigureOut">
              <a:rPr lang="en-US" smtClean="0"/>
              <a:pPr/>
              <a:t>6/9/2010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E75B3F-F8A7-4F6F-A731-2412F578E473}" type="datetimeFigureOut">
              <a:rPr lang="en-US" smtClean="0"/>
              <a:pPr/>
              <a:t>6/9/2010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E75B3F-F8A7-4F6F-A731-2412F578E473}" type="datetimeFigureOut">
              <a:rPr lang="en-US" smtClean="0"/>
              <a:pPr/>
              <a:t>6/9/2010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E75B3F-F8A7-4F6F-A731-2412F578E473}" type="datetimeFigureOut">
              <a:rPr lang="en-US" smtClean="0"/>
              <a:pPr/>
              <a:t>6/9/2010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DDDDD">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E75B3F-F8A7-4F6F-A731-2412F578E473}" type="datetimeFigureOut">
              <a:rPr lang="en-US" smtClean="0"/>
              <a:pPr/>
              <a:t>6/9/2010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358CC3-2E6A-47C5-ACD9-A630F2D6B64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rds.yahoo.com/_ylt=A0S020uUDwlMjB0AlC6jzbkF/SIG=12f84a4jj/EXP=1275748628/**http:/www.writingfix.com/images/teacher_books/9_rights.jpg"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76200"/>
            <a:ext cx="7772400" cy="1470025"/>
          </a:xfrm>
        </p:spPr>
        <p:txBody>
          <a:bodyPr/>
          <a:lstStyle/>
          <a:p>
            <a:r>
              <a:rPr lang="en-US" b="1" dirty="0" smtClean="0"/>
              <a:t>The </a:t>
            </a:r>
            <a:r>
              <a:rPr lang="en-US" b="1" i="1" dirty="0" smtClean="0"/>
              <a:t>7 Elements</a:t>
            </a:r>
            <a:r>
              <a:rPr lang="en-US" b="1" dirty="0" smtClean="0"/>
              <a:t> of a</a:t>
            </a:r>
            <a:br>
              <a:rPr lang="en-US" b="1" dirty="0" smtClean="0"/>
            </a:br>
            <a:r>
              <a:rPr lang="en-US" b="1" dirty="0" smtClean="0"/>
              <a:t>Differentiated Writing Lesson</a:t>
            </a:r>
            <a:endParaRPr lang="en-US" b="1" dirty="0"/>
          </a:p>
        </p:txBody>
      </p:sp>
      <p:sp>
        <p:nvSpPr>
          <p:cNvPr id="3" name="Subtitle 2"/>
          <p:cNvSpPr>
            <a:spLocks noGrp="1"/>
          </p:cNvSpPr>
          <p:nvPr>
            <p:ph type="subTitle" idx="1"/>
          </p:nvPr>
        </p:nvSpPr>
        <p:spPr>
          <a:xfrm>
            <a:off x="533400" y="5486400"/>
            <a:ext cx="8382000" cy="1752600"/>
          </a:xfrm>
        </p:spPr>
        <p:txBody>
          <a:bodyPr>
            <a:noAutofit/>
          </a:bodyPr>
          <a:lstStyle/>
          <a:p>
            <a:pPr algn="r"/>
            <a:r>
              <a:rPr lang="en-US" sz="1600" dirty="0" smtClean="0">
                <a:latin typeface="Arial" pitchFamily="34" charset="0"/>
                <a:cs typeface="Arial" pitchFamily="34" charset="0"/>
              </a:rPr>
              <a:t>Corbett Harrison (http://corbettharrison.com)</a:t>
            </a:r>
            <a:br>
              <a:rPr lang="en-US" sz="1600" dirty="0" smtClean="0">
                <a:latin typeface="Arial" pitchFamily="34" charset="0"/>
                <a:cs typeface="Arial" pitchFamily="34" charset="0"/>
              </a:rPr>
            </a:br>
            <a:r>
              <a:rPr lang="en-US" sz="1600" dirty="0" smtClean="0">
                <a:latin typeface="Arial" pitchFamily="34" charset="0"/>
                <a:cs typeface="Arial" pitchFamily="34" charset="0"/>
              </a:rPr>
              <a:t>Northern Nevada Writing Project (http://nnwp.org)</a:t>
            </a:r>
            <a:br>
              <a:rPr lang="en-US" sz="1600" dirty="0" smtClean="0">
                <a:latin typeface="Arial" pitchFamily="34" charset="0"/>
                <a:cs typeface="Arial" pitchFamily="34" charset="0"/>
              </a:rPr>
            </a:br>
            <a:r>
              <a:rPr lang="en-US" sz="1600" dirty="0" smtClean="0">
                <a:latin typeface="Arial" pitchFamily="34" charset="0"/>
                <a:cs typeface="Arial" pitchFamily="34" charset="0"/>
              </a:rPr>
              <a:t>Northwest Regional Professional Development Program (http://nwrpdp.com)</a:t>
            </a:r>
          </a:p>
          <a:p>
            <a:pPr algn="r"/>
            <a:r>
              <a:rPr lang="en-US" sz="1600" dirty="0" smtClean="0">
                <a:latin typeface="Arial" pitchFamily="34" charset="0"/>
                <a:cs typeface="Arial" pitchFamily="34" charset="0"/>
              </a:rPr>
              <a:t>© 2009  All rights reserved</a:t>
            </a:r>
            <a:endParaRPr lang="en-US" sz="1600" dirty="0">
              <a:latin typeface="Arial" pitchFamily="34" charset="0"/>
              <a:cs typeface="Arial" pitchFamily="34" charset="0"/>
            </a:endParaRPr>
          </a:p>
        </p:txBody>
      </p:sp>
      <p:pic>
        <p:nvPicPr>
          <p:cNvPr id="4" name="Picture 3" descr="7_elements_long.png"/>
          <p:cNvPicPr>
            <a:picLocks noChangeAspect="1"/>
          </p:cNvPicPr>
          <p:nvPr/>
        </p:nvPicPr>
        <p:blipFill>
          <a:blip r:embed="rId2" cstate="print"/>
          <a:stretch>
            <a:fillRect/>
          </a:stretch>
        </p:blipFill>
        <p:spPr>
          <a:xfrm>
            <a:off x="228600" y="1675532"/>
            <a:ext cx="2540579" cy="3810868"/>
          </a:xfrm>
          <a:prstGeom prst="rect">
            <a:avLst/>
          </a:prstGeom>
        </p:spPr>
      </p:pic>
      <p:sp>
        <p:nvSpPr>
          <p:cNvPr id="6" name="TextBox 5"/>
          <p:cNvSpPr txBox="1"/>
          <p:nvPr/>
        </p:nvSpPr>
        <p:spPr>
          <a:xfrm>
            <a:off x="3733800" y="2133600"/>
            <a:ext cx="5105400" cy="2062103"/>
          </a:xfrm>
          <a:prstGeom prst="rect">
            <a:avLst/>
          </a:prstGeom>
          <a:noFill/>
        </p:spPr>
        <p:txBody>
          <a:bodyPr wrap="square" rtlCol="0">
            <a:spAutoFit/>
          </a:bodyPr>
          <a:lstStyle/>
          <a:p>
            <a:r>
              <a:rPr lang="en-US" sz="3200" b="1" dirty="0" smtClean="0"/>
              <a:t>Skill/Trait Focus:</a:t>
            </a:r>
          </a:p>
          <a:p>
            <a:r>
              <a:rPr lang="en-US" sz="3200" dirty="0" smtClean="0"/>
              <a:t>One of the Seven Elements of a Differentiated Writing Lesson</a:t>
            </a:r>
            <a:endParaRPr lang="en-US"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teaching writing as a process</a:t>
            </a:r>
            <a:r>
              <a:rPr lang="en-US" sz="2000" dirty="0" smtClean="0"/>
              <a:t> and </a:t>
            </a:r>
            <a:r>
              <a:rPr lang="en-US" sz="2000" i="1" dirty="0" smtClean="0"/>
              <a:t>teaching it as a product</a:t>
            </a:r>
            <a:r>
              <a:rPr lang="en-US" sz="2000" dirty="0" smtClean="0"/>
              <a:t>?  What’s the difference between </a:t>
            </a:r>
            <a:r>
              <a:rPr lang="en-US" sz="2000" i="1" dirty="0" smtClean="0"/>
              <a:t>teaching</a:t>
            </a:r>
            <a:r>
              <a:rPr lang="en-US" sz="2000" dirty="0" smtClean="0"/>
              <a:t> writing and </a:t>
            </a:r>
            <a:r>
              <a:rPr lang="en-US" sz="2000" i="1" dirty="0" smtClean="0"/>
              <a:t>assigning</a:t>
            </a:r>
            <a:r>
              <a:rPr lang="en-US" sz="2000" dirty="0" smtClean="0"/>
              <a:t> writing? </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11" name="Table 10"/>
          <p:cNvGraphicFramePr>
            <a:graphicFrameLocks noGrp="1"/>
          </p:cNvGraphicFramePr>
          <p:nvPr/>
        </p:nvGraphicFramePr>
        <p:xfrm>
          <a:off x="381000" y="2438401"/>
          <a:ext cx="8458200" cy="4077186"/>
        </p:xfrm>
        <a:graphic>
          <a:graphicData uri="http://schemas.openxmlformats.org/drawingml/2006/table">
            <a:tbl>
              <a:tblPr firstRow="1" bandRow="1">
                <a:tableStyleId>{93296810-A885-4BE3-A3E7-6D5BEEA58F35}</a:tableStyleId>
              </a:tblPr>
              <a:tblGrid>
                <a:gridCol w="4229100"/>
                <a:gridCol w="4229100"/>
              </a:tblGrid>
              <a:tr h="601493">
                <a:tc>
                  <a:txBody>
                    <a:bodyPr/>
                    <a:lstStyle/>
                    <a:p>
                      <a:pPr algn="ctr"/>
                      <a:r>
                        <a:rPr lang="en-US" dirty="0" smtClean="0"/>
                        <a:t>Focusing</a:t>
                      </a:r>
                      <a:r>
                        <a:rPr lang="en-US" baseline="0" dirty="0" smtClean="0"/>
                        <a:t> instruction on </a:t>
                      </a:r>
                      <a:r>
                        <a:rPr lang="en-US" dirty="0" smtClean="0"/>
                        <a:t>a PRODUCT sounds like:</a:t>
                      </a:r>
                      <a:endParaRPr lang="en-US" dirty="0"/>
                    </a:p>
                  </a:txBody>
                  <a:tcPr/>
                </a:tc>
                <a:tc>
                  <a:txBody>
                    <a:bodyPr/>
                    <a:lstStyle/>
                    <a:p>
                      <a:pPr algn="ctr"/>
                      <a:r>
                        <a:rPr lang="en-US" dirty="0" smtClean="0"/>
                        <a:t>Focusing</a:t>
                      </a:r>
                      <a:r>
                        <a:rPr lang="en-US" baseline="0" dirty="0" smtClean="0"/>
                        <a:t> instruction on </a:t>
                      </a:r>
                      <a:r>
                        <a:rPr lang="en-US" dirty="0" smtClean="0"/>
                        <a:t>a SPECIFIC SKILL sounds like:</a:t>
                      </a:r>
                      <a:endParaRPr lang="en-US" dirty="0"/>
                    </a:p>
                  </a:txBody>
                  <a:tcPr/>
                </a:tc>
              </a:tr>
              <a:tr h="3437106">
                <a:tc>
                  <a:txBody>
                    <a:bodyPr/>
                    <a:lstStyle/>
                    <a:p>
                      <a:pPr>
                        <a:buFont typeface="Arial" pitchFamily="34" charset="0"/>
                        <a:buChar char="•"/>
                      </a:pPr>
                      <a:r>
                        <a:rPr lang="en-US" dirty="0" smtClean="0"/>
                        <a:t>“We’re all going to write a book report.”</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“You need to learn to write compare &amp; contrast essays for high school.”</a:t>
                      </a:r>
                      <a:endParaRPr lang="en-US" dirty="0" smtClean="0"/>
                    </a:p>
                    <a:p>
                      <a:pPr>
                        <a:buFont typeface="Arial" pitchFamily="34" charset="0"/>
                        <a:buChar char="•"/>
                      </a:pPr>
                      <a:r>
                        <a:rPr lang="en-US" dirty="0" smtClean="0"/>
                        <a:t>“You all get to write a report on a</a:t>
                      </a:r>
                      <a:r>
                        <a:rPr lang="en-US" baseline="0" dirty="0" smtClean="0"/>
                        <a:t> president of your choice.  Your report will contain two pages of writing based on research and two original  illustrations.”</a:t>
                      </a:r>
                    </a:p>
                    <a:p>
                      <a:pPr>
                        <a:buFont typeface="Arial" pitchFamily="34" charset="0"/>
                        <a:buChar char="•"/>
                      </a:pPr>
                      <a:r>
                        <a:rPr lang="en-US" baseline="0" dirty="0" smtClean="0"/>
                        <a:t>“We’re have to learn to write constructed responses for the upcoming CRT tests.”</a:t>
                      </a:r>
                    </a:p>
                    <a:p>
                      <a:pPr>
                        <a:buFont typeface="Arial" pitchFamily="34" charset="0"/>
                        <a:buChar char="•"/>
                      </a:pPr>
                      <a:r>
                        <a:rPr lang="en-US" baseline="0" dirty="0" smtClean="0"/>
                        <a:t>“Your acrostic poem will be about spring and we’re going to decorate them to hand in the hallways.”</a:t>
                      </a:r>
                      <a:endParaRPr lang="en-US" dirty="0" smtClean="0"/>
                    </a:p>
                  </a:txBody>
                  <a:tcPr/>
                </a:tc>
                <a:tc>
                  <a:txBody>
                    <a:bodyPr/>
                    <a:lstStyle/>
                    <a:p>
                      <a:pPr>
                        <a:buFont typeface="Arial" pitchFamily="34" charset="0"/>
                        <a:buChar char="•"/>
                      </a:pPr>
                      <a:r>
                        <a:rPr lang="en-US" dirty="0" smtClean="0"/>
                        <a:t>“You’ve</a:t>
                      </a:r>
                      <a:r>
                        <a:rPr lang="en-US" baseline="0" dirty="0" smtClean="0"/>
                        <a:t> all been using details in your writing, and now I want you to learn to </a:t>
                      </a:r>
                      <a:r>
                        <a:rPr lang="en-US" i="1" baseline="0" dirty="0" smtClean="0"/>
                        <a:t>balance general details with more specific and memorable details</a:t>
                      </a:r>
                      <a:r>
                        <a:rPr lang="en-US" baseline="0" dirty="0" smtClean="0"/>
                        <a:t>.”</a:t>
                      </a:r>
                    </a:p>
                    <a:p>
                      <a:pPr>
                        <a:buFont typeface="Arial" pitchFamily="34" charset="0"/>
                        <a:buChar char="•"/>
                      </a:pPr>
                      <a:r>
                        <a:rPr lang="en-US" baseline="0" dirty="0" smtClean="0"/>
                        <a:t>“We noticed yesterday that Ralph Fletcher uses </a:t>
                      </a:r>
                      <a:r>
                        <a:rPr lang="en-US" i="1" baseline="0" dirty="0" smtClean="0"/>
                        <a:t>hints of subtle alliteration </a:t>
                      </a:r>
                      <a:r>
                        <a:rPr lang="en-US" baseline="0" dirty="0" smtClean="0"/>
                        <a:t>in his writing, and today we’re going to practice that in our own writing.”</a:t>
                      </a:r>
                    </a:p>
                    <a:p>
                      <a:pPr>
                        <a:buFont typeface="Arial" pitchFamily="34" charset="0"/>
                        <a:buChar char="•"/>
                      </a:pPr>
                      <a:r>
                        <a:rPr lang="en-US" dirty="0" smtClean="0"/>
                        <a:t>“Real authors don’t begin all their sentences with the same three or four</a:t>
                      </a:r>
                      <a:r>
                        <a:rPr lang="en-US" baseline="0" dirty="0" smtClean="0"/>
                        <a:t> words all the time.  Today you’re going to try </a:t>
                      </a:r>
                      <a:r>
                        <a:rPr lang="en-US" i="1" baseline="0" dirty="0" smtClean="0"/>
                        <a:t>varying your sentence beginnings</a:t>
                      </a:r>
                      <a:r>
                        <a:rPr lang="en-US" baseline="0" dirty="0" smtClean="0"/>
                        <a:t>.”</a:t>
                      </a:r>
                    </a:p>
                  </a:txBody>
                  <a:tcPr/>
                </a:tc>
              </a:tr>
            </a:tbl>
          </a:graphicData>
        </a:graphic>
      </p:graphicFrame>
      <p:sp>
        <p:nvSpPr>
          <p:cNvPr id="7" name="TextBox 6"/>
          <p:cNvSpPr txBox="1"/>
          <p:nvPr/>
        </p:nvSpPr>
        <p:spPr>
          <a:xfrm>
            <a:off x="533400" y="1981200"/>
            <a:ext cx="5105400" cy="369332"/>
          </a:xfrm>
          <a:prstGeom prst="rect">
            <a:avLst/>
          </a:prstGeom>
          <a:noFill/>
        </p:spPr>
        <p:txBody>
          <a:bodyPr wrap="square" rtlCol="0">
            <a:spAutoFit/>
          </a:bodyPr>
          <a:lstStyle/>
          <a:p>
            <a:pPr algn="ctr"/>
            <a:r>
              <a:rPr lang="en-US" b="1" dirty="0" smtClean="0"/>
              <a:t>Instruction starts to </a:t>
            </a:r>
            <a:r>
              <a:rPr lang="en-US" b="1" i="1" dirty="0" smtClean="0"/>
              <a:t>sound</a:t>
            </a:r>
            <a:r>
              <a:rPr lang="en-US" b="1" dirty="0" smtClean="0"/>
              <a:t> different…</a:t>
            </a:r>
            <a:endParaRPr lang="en-US"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teaching writing as a process</a:t>
            </a:r>
            <a:r>
              <a:rPr lang="en-US" sz="2000" dirty="0" smtClean="0"/>
              <a:t> and </a:t>
            </a:r>
            <a:r>
              <a:rPr lang="en-US" sz="2000" i="1" dirty="0" smtClean="0"/>
              <a:t>teaching it as a product</a:t>
            </a:r>
            <a:r>
              <a:rPr lang="en-US" sz="2000" dirty="0" smtClean="0"/>
              <a:t>?  What’s the difference between </a:t>
            </a:r>
            <a:r>
              <a:rPr lang="en-US" sz="2000" i="1" dirty="0" smtClean="0"/>
              <a:t>teaching</a:t>
            </a:r>
            <a:r>
              <a:rPr lang="en-US" sz="2000" dirty="0" smtClean="0"/>
              <a:t> writing and </a:t>
            </a:r>
            <a:r>
              <a:rPr lang="en-US" sz="2000" i="1" dirty="0" smtClean="0"/>
              <a:t>assigning</a:t>
            </a:r>
            <a:r>
              <a:rPr lang="en-US" sz="2000" dirty="0" smtClean="0"/>
              <a:t> writing? </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11" name="Table 10"/>
          <p:cNvGraphicFramePr>
            <a:graphicFrameLocks noGrp="1"/>
          </p:cNvGraphicFramePr>
          <p:nvPr/>
        </p:nvGraphicFramePr>
        <p:xfrm>
          <a:off x="381000" y="2438401"/>
          <a:ext cx="4229100" cy="4077186"/>
        </p:xfrm>
        <a:graphic>
          <a:graphicData uri="http://schemas.openxmlformats.org/drawingml/2006/table">
            <a:tbl>
              <a:tblPr firstRow="1" bandRow="1">
                <a:tableStyleId>{93296810-A885-4BE3-A3E7-6D5BEEA58F35}</a:tableStyleId>
              </a:tblPr>
              <a:tblGrid>
                <a:gridCol w="4229100"/>
              </a:tblGrid>
              <a:tr h="601493">
                <a:tc>
                  <a:txBody>
                    <a:bodyPr/>
                    <a:lstStyle/>
                    <a:p>
                      <a:pPr algn="ctr"/>
                      <a:r>
                        <a:rPr lang="en-US" dirty="0" smtClean="0"/>
                        <a:t>Focusing</a:t>
                      </a:r>
                      <a:r>
                        <a:rPr lang="en-US" baseline="0" dirty="0" smtClean="0"/>
                        <a:t> instruction on </a:t>
                      </a:r>
                      <a:r>
                        <a:rPr lang="en-US" dirty="0" smtClean="0"/>
                        <a:t>a PRODUCT sounds like:</a:t>
                      </a:r>
                      <a:endParaRPr lang="en-US" dirty="0"/>
                    </a:p>
                  </a:txBody>
                  <a:tcPr/>
                </a:tc>
              </a:tr>
              <a:tr h="3437106">
                <a:tc>
                  <a:txBody>
                    <a:bodyPr/>
                    <a:lstStyle/>
                    <a:p>
                      <a:pPr>
                        <a:buFont typeface="Arial" pitchFamily="34" charset="0"/>
                        <a:buChar char="•"/>
                      </a:pPr>
                      <a:r>
                        <a:rPr lang="en-US" dirty="0" smtClean="0"/>
                        <a:t>“We’re all going to write a book report.”</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“You need to learn to write compare &amp; contrast essays for high school.”</a:t>
                      </a:r>
                      <a:endParaRPr lang="en-US" dirty="0" smtClean="0"/>
                    </a:p>
                    <a:p>
                      <a:pPr>
                        <a:buFont typeface="Arial" pitchFamily="34" charset="0"/>
                        <a:buChar char="•"/>
                      </a:pPr>
                      <a:r>
                        <a:rPr lang="en-US" dirty="0" smtClean="0"/>
                        <a:t>“You all get to write a report on a</a:t>
                      </a:r>
                      <a:r>
                        <a:rPr lang="en-US" baseline="0" dirty="0" smtClean="0"/>
                        <a:t> president of your choice.  Your report will contain two pages of writing based on research and two original  illustrations.”</a:t>
                      </a:r>
                    </a:p>
                    <a:p>
                      <a:pPr>
                        <a:buFont typeface="Arial" pitchFamily="34" charset="0"/>
                        <a:buChar char="•"/>
                      </a:pPr>
                      <a:r>
                        <a:rPr lang="en-US" baseline="0" dirty="0" smtClean="0"/>
                        <a:t>“We’re have to learn to write constructed responses for the upcoming CRT tests.”</a:t>
                      </a:r>
                    </a:p>
                    <a:p>
                      <a:pPr>
                        <a:buFont typeface="Arial" pitchFamily="34" charset="0"/>
                        <a:buChar char="•"/>
                      </a:pPr>
                      <a:r>
                        <a:rPr lang="en-US" baseline="0" dirty="0" smtClean="0"/>
                        <a:t>“Your acrostic poem will be about spring and we’re going to decorate them to hang in the hallways.”</a:t>
                      </a:r>
                      <a:endParaRPr lang="en-US" dirty="0" smtClean="0"/>
                    </a:p>
                  </a:txBody>
                  <a:tcPr/>
                </a:tc>
              </a:tr>
            </a:tbl>
          </a:graphicData>
        </a:graphic>
      </p:graphicFrame>
      <p:sp>
        <p:nvSpPr>
          <p:cNvPr id="7" name="TextBox 6"/>
          <p:cNvSpPr txBox="1"/>
          <p:nvPr/>
        </p:nvSpPr>
        <p:spPr>
          <a:xfrm>
            <a:off x="4876800" y="2438400"/>
            <a:ext cx="3962400" cy="923330"/>
          </a:xfrm>
          <a:prstGeom prst="rect">
            <a:avLst/>
          </a:prstGeom>
          <a:noFill/>
        </p:spPr>
        <p:txBody>
          <a:bodyPr wrap="square" rtlCol="0">
            <a:spAutoFit/>
          </a:bodyPr>
          <a:lstStyle/>
          <a:p>
            <a:r>
              <a:rPr lang="en-US" dirty="0" smtClean="0"/>
              <a:t>It makes sense that a teacher would aim instruction at teaching a </a:t>
            </a:r>
            <a:r>
              <a:rPr lang="en-US" b="1" dirty="0" smtClean="0"/>
              <a:t>formula</a:t>
            </a:r>
            <a:r>
              <a:rPr lang="en-US" dirty="0" smtClean="0"/>
              <a:t> when product is their focus.</a:t>
            </a:r>
            <a:endParaRPr lang="en-US" dirty="0"/>
          </a:p>
        </p:txBody>
      </p:sp>
      <p:sp>
        <p:nvSpPr>
          <p:cNvPr id="10" name="TextBox 9"/>
          <p:cNvSpPr txBox="1"/>
          <p:nvPr/>
        </p:nvSpPr>
        <p:spPr>
          <a:xfrm>
            <a:off x="4876800" y="4514671"/>
            <a:ext cx="4038600" cy="1200329"/>
          </a:xfrm>
          <a:prstGeom prst="rect">
            <a:avLst/>
          </a:prstGeom>
          <a:noFill/>
        </p:spPr>
        <p:txBody>
          <a:bodyPr wrap="square" rtlCol="0">
            <a:spAutoFit/>
          </a:bodyPr>
          <a:lstStyle/>
          <a:p>
            <a:r>
              <a:rPr lang="en-US" dirty="0" smtClean="0"/>
              <a:t>It’s easy for students to end up with an </a:t>
            </a:r>
            <a:r>
              <a:rPr lang="en-US" b="1" dirty="0" smtClean="0"/>
              <a:t>unclear purpose</a:t>
            </a:r>
            <a:r>
              <a:rPr lang="en-US" dirty="0" smtClean="0"/>
              <a:t>, </a:t>
            </a:r>
            <a:r>
              <a:rPr lang="en-US" b="1" dirty="0" smtClean="0"/>
              <a:t>illogical organization</a:t>
            </a:r>
            <a:r>
              <a:rPr lang="en-US" dirty="0" smtClean="0"/>
              <a:t>, and an </a:t>
            </a:r>
            <a:r>
              <a:rPr lang="en-US" b="1" dirty="0" smtClean="0"/>
              <a:t>under-developed idea </a:t>
            </a:r>
            <a:r>
              <a:rPr lang="en-US" dirty="0" smtClean="0"/>
              <a:t>when their own writing doesn’t interest them.</a:t>
            </a:r>
            <a:endParaRPr lang="en-US" dirty="0"/>
          </a:p>
        </p:txBody>
      </p:sp>
      <p:sp>
        <p:nvSpPr>
          <p:cNvPr id="12" name="TextBox 11"/>
          <p:cNvSpPr txBox="1"/>
          <p:nvPr/>
        </p:nvSpPr>
        <p:spPr>
          <a:xfrm>
            <a:off x="4876800" y="3496270"/>
            <a:ext cx="3962400" cy="923330"/>
          </a:xfrm>
          <a:prstGeom prst="rect">
            <a:avLst/>
          </a:prstGeom>
          <a:noFill/>
        </p:spPr>
        <p:txBody>
          <a:bodyPr wrap="square" rtlCol="0">
            <a:spAutoFit/>
          </a:bodyPr>
          <a:lstStyle/>
          <a:p>
            <a:r>
              <a:rPr lang="en-US" dirty="0" smtClean="0"/>
              <a:t>Formula writing (more often than not) leads to writing the student doesn’t  </a:t>
            </a:r>
            <a:r>
              <a:rPr lang="en-US" b="1" dirty="0" smtClean="0"/>
              <a:t>care about</a:t>
            </a:r>
            <a:r>
              <a:rPr lang="en-US" dirty="0" smtClean="0"/>
              <a:t>.</a:t>
            </a:r>
            <a:endParaRPr lang="en-US" dirty="0"/>
          </a:p>
        </p:txBody>
      </p:sp>
      <p:sp>
        <p:nvSpPr>
          <p:cNvPr id="13" name="TextBox 12"/>
          <p:cNvSpPr txBox="1"/>
          <p:nvPr/>
        </p:nvSpPr>
        <p:spPr>
          <a:xfrm>
            <a:off x="4876800" y="5754469"/>
            <a:ext cx="4038600" cy="923330"/>
          </a:xfrm>
          <a:prstGeom prst="rect">
            <a:avLst/>
          </a:prstGeom>
          <a:noFill/>
        </p:spPr>
        <p:txBody>
          <a:bodyPr wrap="square" rtlCol="0">
            <a:spAutoFit/>
          </a:bodyPr>
          <a:lstStyle/>
          <a:p>
            <a:r>
              <a:rPr lang="en-US" dirty="0" smtClean="0"/>
              <a:t>Revision (a.k.a. critical thinking) can only be </a:t>
            </a:r>
            <a:r>
              <a:rPr lang="en-US" b="1" dirty="0" smtClean="0"/>
              <a:t>superficial</a:t>
            </a:r>
            <a:r>
              <a:rPr lang="en-US" dirty="0" smtClean="0"/>
              <a:t> (at best) when this occurs in our classrooms.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teaching writing as a process</a:t>
            </a:r>
            <a:r>
              <a:rPr lang="en-US" sz="2000" dirty="0" smtClean="0"/>
              <a:t> and </a:t>
            </a:r>
            <a:r>
              <a:rPr lang="en-US" sz="2000" i="1" dirty="0" smtClean="0"/>
              <a:t>teaching it as a product</a:t>
            </a:r>
            <a:r>
              <a:rPr lang="en-US" sz="2000" dirty="0" smtClean="0"/>
              <a:t>?  What’s the difference between </a:t>
            </a:r>
            <a:r>
              <a:rPr lang="en-US" sz="2000" i="1" dirty="0" smtClean="0"/>
              <a:t>teaching</a:t>
            </a:r>
            <a:r>
              <a:rPr lang="en-US" sz="2000" dirty="0" smtClean="0"/>
              <a:t> writing and </a:t>
            </a:r>
            <a:r>
              <a:rPr lang="en-US" sz="2000" i="1" dirty="0" smtClean="0"/>
              <a:t>assigning</a:t>
            </a:r>
            <a:r>
              <a:rPr lang="en-US" sz="2000" dirty="0" smtClean="0"/>
              <a:t> writing? </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11" name="Table 10"/>
          <p:cNvGraphicFramePr>
            <a:graphicFrameLocks noGrp="1"/>
          </p:cNvGraphicFramePr>
          <p:nvPr/>
        </p:nvGraphicFramePr>
        <p:xfrm>
          <a:off x="381000" y="2438401"/>
          <a:ext cx="4229100" cy="4077186"/>
        </p:xfrm>
        <a:graphic>
          <a:graphicData uri="http://schemas.openxmlformats.org/drawingml/2006/table">
            <a:tbl>
              <a:tblPr firstRow="1" bandRow="1">
                <a:tableStyleId>{93296810-A885-4BE3-A3E7-6D5BEEA58F35}</a:tableStyleId>
              </a:tblPr>
              <a:tblGrid>
                <a:gridCol w="4229100"/>
              </a:tblGrid>
              <a:tr h="601493">
                <a:tc>
                  <a:txBody>
                    <a:bodyPr/>
                    <a:lstStyle/>
                    <a:p>
                      <a:pPr algn="ctr"/>
                      <a:r>
                        <a:rPr lang="en-US" dirty="0" smtClean="0"/>
                        <a:t>Focusing</a:t>
                      </a:r>
                      <a:r>
                        <a:rPr lang="en-US" baseline="0" dirty="0" smtClean="0"/>
                        <a:t> instruction on </a:t>
                      </a:r>
                      <a:r>
                        <a:rPr lang="en-US" dirty="0" smtClean="0"/>
                        <a:t>a SPECIFIC SKILL sounds like:</a:t>
                      </a:r>
                      <a:endParaRPr lang="en-US" dirty="0"/>
                    </a:p>
                  </a:txBody>
                  <a:tcPr/>
                </a:tc>
              </a:tr>
              <a:tr h="3437106">
                <a:tc>
                  <a:txBody>
                    <a:bodyPr/>
                    <a:lstStyle/>
                    <a:p>
                      <a:pPr>
                        <a:buFont typeface="Arial" pitchFamily="34" charset="0"/>
                        <a:buChar char="•"/>
                      </a:pPr>
                      <a:r>
                        <a:rPr lang="en-US" dirty="0" smtClean="0"/>
                        <a:t>“You’ve</a:t>
                      </a:r>
                      <a:r>
                        <a:rPr lang="en-US" baseline="0" dirty="0" smtClean="0"/>
                        <a:t> all been using details in your writing, and now I want you to learn to balance general details with more specific and memorable details.”</a:t>
                      </a:r>
                    </a:p>
                    <a:p>
                      <a:pPr>
                        <a:buFont typeface="Arial" pitchFamily="34" charset="0"/>
                        <a:buChar char="•"/>
                      </a:pPr>
                      <a:r>
                        <a:rPr lang="en-US" baseline="0" dirty="0" smtClean="0"/>
                        <a:t>“We noticed yesterday that Ralph Fletcher uses lots of subtle alliteration in his writing, and today we’re going to practice that in our own writing.”</a:t>
                      </a:r>
                    </a:p>
                    <a:p>
                      <a:pPr>
                        <a:buFont typeface="Arial" pitchFamily="34" charset="0"/>
                        <a:buChar char="•"/>
                      </a:pPr>
                      <a:r>
                        <a:rPr lang="en-US" dirty="0" smtClean="0"/>
                        <a:t>“Real authors don’t begin all their sentences with the same three or four</a:t>
                      </a:r>
                      <a:r>
                        <a:rPr lang="en-US" baseline="0" dirty="0" smtClean="0"/>
                        <a:t> words all the time.  Today you’re going to try varying your sentence beginnings.”</a:t>
                      </a:r>
                    </a:p>
                  </a:txBody>
                  <a:tcPr/>
                </a:tc>
              </a:tr>
            </a:tbl>
          </a:graphicData>
        </a:graphic>
      </p:graphicFrame>
      <p:sp>
        <p:nvSpPr>
          <p:cNvPr id="7" name="TextBox 6"/>
          <p:cNvSpPr txBox="1"/>
          <p:nvPr/>
        </p:nvSpPr>
        <p:spPr>
          <a:xfrm>
            <a:off x="5181600" y="2438400"/>
            <a:ext cx="3276600" cy="646331"/>
          </a:xfrm>
          <a:prstGeom prst="rect">
            <a:avLst/>
          </a:prstGeom>
          <a:solidFill>
            <a:srgbClr val="FFFF99"/>
          </a:solidFill>
          <a:ln>
            <a:solidFill>
              <a:schemeClr val="accent1"/>
            </a:solidFill>
          </a:ln>
        </p:spPr>
        <p:txBody>
          <a:bodyPr wrap="square" rtlCol="0">
            <a:spAutoFit/>
          </a:bodyPr>
          <a:lstStyle/>
          <a:p>
            <a:r>
              <a:rPr lang="en-US" dirty="0" smtClean="0"/>
              <a:t>Planning for skill-focused writing  instruction changes things up:</a:t>
            </a:r>
            <a:endParaRPr lang="en-US" dirty="0"/>
          </a:p>
        </p:txBody>
      </p:sp>
      <p:sp>
        <p:nvSpPr>
          <p:cNvPr id="9" name="TextBox 8"/>
          <p:cNvSpPr txBox="1"/>
          <p:nvPr/>
        </p:nvSpPr>
        <p:spPr>
          <a:xfrm>
            <a:off x="4800600" y="3276600"/>
            <a:ext cx="4191000" cy="3693319"/>
          </a:xfrm>
          <a:prstGeom prst="rect">
            <a:avLst/>
          </a:prstGeom>
          <a:noFill/>
        </p:spPr>
        <p:txBody>
          <a:bodyPr wrap="square" rtlCol="0">
            <a:spAutoFit/>
          </a:bodyPr>
          <a:lstStyle/>
          <a:p>
            <a:pPr>
              <a:buFont typeface="Arial" pitchFamily="34" charset="0"/>
              <a:buChar char="•"/>
            </a:pPr>
            <a:r>
              <a:rPr lang="en-US" dirty="0" smtClean="0"/>
              <a:t>Should you have a </a:t>
            </a:r>
            <a:r>
              <a:rPr lang="en-US" b="1" dirty="0" smtClean="0"/>
              <a:t>mentor text </a:t>
            </a:r>
            <a:r>
              <a:rPr lang="en-US" dirty="0" smtClean="0"/>
              <a:t>that demonstrates that skill to students?</a:t>
            </a:r>
          </a:p>
          <a:p>
            <a:pPr>
              <a:buFont typeface="Arial" pitchFamily="34" charset="0"/>
              <a:buChar char="•"/>
            </a:pPr>
            <a:r>
              <a:rPr lang="en-US" dirty="0" smtClean="0"/>
              <a:t>Does your </a:t>
            </a:r>
            <a:r>
              <a:rPr lang="en-US" b="1" dirty="0" smtClean="0"/>
              <a:t>graphic organizer </a:t>
            </a:r>
            <a:r>
              <a:rPr lang="en-US" dirty="0" smtClean="0"/>
              <a:t>help all students prepare to apply the skill?</a:t>
            </a:r>
          </a:p>
          <a:p>
            <a:pPr>
              <a:buFont typeface="Arial" pitchFamily="34" charset="0"/>
              <a:buChar char="•"/>
            </a:pPr>
            <a:r>
              <a:rPr lang="en-US" dirty="0" smtClean="0"/>
              <a:t>When you </a:t>
            </a:r>
            <a:r>
              <a:rPr lang="en-US" b="1" dirty="0" smtClean="0"/>
              <a:t>model</a:t>
            </a:r>
            <a:r>
              <a:rPr lang="en-US" dirty="0" smtClean="0"/>
              <a:t>, will you model differently, knowing you should be modeling a skill, not simply a product?</a:t>
            </a:r>
          </a:p>
          <a:p>
            <a:pPr>
              <a:buFont typeface="Arial" pitchFamily="34" charset="0"/>
              <a:buChar char="•"/>
            </a:pPr>
            <a:r>
              <a:rPr lang="en-US" dirty="0" smtClean="0"/>
              <a:t>Can you direct students to </a:t>
            </a:r>
            <a:r>
              <a:rPr lang="en-US" b="1" dirty="0" smtClean="0"/>
              <a:t>talk</a:t>
            </a:r>
            <a:r>
              <a:rPr lang="en-US" dirty="0" smtClean="0"/>
              <a:t> about that skill when they look at </a:t>
            </a:r>
            <a:r>
              <a:rPr lang="en-US" b="1" dirty="0" smtClean="0"/>
              <a:t>student models </a:t>
            </a:r>
            <a:r>
              <a:rPr lang="en-US" dirty="0" smtClean="0"/>
              <a:t>of the writing?</a:t>
            </a:r>
          </a:p>
          <a:p>
            <a:pPr>
              <a:buFont typeface="Arial" pitchFamily="34" charset="0"/>
              <a:buChar char="•"/>
            </a:pPr>
            <a:r>
              <a:rPr lang="en-US" dirty="0" smtClean="0"/>
              <a:t>Will </a:t>
            </a:r>
            <a:r>
              <a:rPr lang="en-US" b="1" dirty="0" smtClean="0"/>
              <a:t>revision</a:t>
            </a:r>
            <a:r>
              <a:rPr lang="en-US" dirty="0" smtClean="0"/>
              <a:t> come easier to students when they have a skill to focus on?</a:t>
            </a:r>
          </a:p>
          <a:p>
            <a:pPr>
              <a:buFont typeface="Arial" pitchFamily="34" charset="0"/>
              <a:buChar cha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blinds(horizontal)">
                                      <p:cBhvr>
                                        <p:cTn id="27"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teaching writing as a process</a:t>
            </a:r>
            <a:r>
              <a:rPr lang="en-US" sz="2000" dirty="0" smtClean="0"/>
              <a:t> and </a:t>
            </a:r>
            <a:r>
              <a:rPr lang="en-US" sz="2000" i="1" dirty="0" smtClean="0"/>
              <a:t>teaching it as a product</a:t>
            </a:r>
            <a:r>
              <a:rPr lang="en-US" sz="2000" dirty="0" smtClean="0"/>
              <a:t>?  What’s the difference between </a:t>
            </a:r>
            <a:r>
              <a:rPr lang="en-US" sz="2000" i="1" dirty="0" smtClean="0"/>
              <a:t>teaching</a:t>
            </a:r>
            <a:r>
              <a:rPr lang="en-US" sz="2000" dirty="0" smtClean="0"/>
              <a:t> writing and </a:t>
            </a:r>
            <a:r>
              <a:rPr lang="en-US" sz="2000" i="1" dirty="0" smtClean="0"/>
              <a:t>assigning</a:t>
            </a:r>
            <a:r>
              <a:rPr lang="en-US" sz="2000" dirty="0" smtClean="0"/>
              <a:t> writing? </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57200" y="2057400"/>
            <a:ext cx="7391400" cy="369332"/>
          </a:xfrm>
          <a:prstGeom prst="rect">
            <a:avLst/>
          </a:prstGeom>
          <a:noFill/>
        </p:spPr>
        <p:txBody>
          <a:bodyPr wrap="square" rtlCol="0">
            <a:spAutoFit/>
          </a:bodyPr>
          <a:lstStyle/>
          <a:p>
            <a:r>
              <a:rPr lang="en-US" b="1" dirty="0" smtClean="0"/>
              <a:t>Determine a “Focus skill” </a:t>
            </a:r>
            <a:r>
              <a:rPr lang="en-US" b="1" i="1" dirty="0" smtClean="0"/>
              <a:t>and</a:t>
            </a:r>
            <a:r>
              <a:rPr lang="en-US" b="1" dirty="0" smtClean="0"/>
              <a:t> a “Support skill”: a tool for differentiation</a:t>
            </a:r>
            <a:endParaRPr lang="en-US" b="1" dirty="0"/>
          </a:p>
        </p:txBody>
      </p:sp>
      <p:sp>
        <p:nvSpPr>
          <p:cNvPr id="12" name="TextBox 11"/>
          <p:cNvSpPr txBox="1"/>
          <p:nvPr/>
        </p:nvSpPr>
        <p:spPr>
          <a:xfrm>
            <a:off x="457200" y="2514600"/>
            <a:ext cx="8229600" cy="1200329"/>
          </a:xfrm>
          <a:prstGeom prst="rect">
            <a:avLst/>
          </a:prstGeom>
          <a:noFill/>
        </p:spPr>
        <p:txBody>
          <a:bodyPr wrap="square" rtlCol="0">
            <a:spAutoFit/>
          </a:bodyPr>
          <a:lstStyle/>
          <a:p>
            <a:r>
              <a:rPr lang="en-US" dirty="0" smtClean="0"/>
              <a:t>Differentiating instruction means acknowledging when you are “teaching to the middle,” and purposely finding ways to simultaneously support those students who will struggle with the topic while challenging those students who will learn the topic with more ease than your average learners.</a:t>
            </a:r>
          </a:p>
        </p:txBody>
      </p:sp>
      <p:sp>
        <p:nvSpPr>
          <p:cNvPr id="13" name="TextBox 12"/>
          <p:cNvSpPr txBox="1"/>
          <p:nvPr/>
        </p:nvSpPr>
        <p:spPr>
          <a:xfrm>
            <a:off x="457200" y="3962400"/>
            <a:ext cx="8229600" cy="646331"/>
          </a:xfrm>
          <a:prstGeom prst="rect">
            <a:avLst/>
          </a:prstGeom>
          <a:noFill/>
        </p:spPr>
        <p:txBody>
          <a:bodyPr wrap="square" rtlCol="0">
            <a:spAutoFit/>
          </a:bodyPr>
          <a:lstStyle/>
          <a:p>
            <a:r>
              <a:rPr lang="en-US" dirty="0" smtClean="0"/>
              <a:t>When we talk about graphic/advanced organizers and modeling, we will be thinking about the students who will definitely need that extra support from you.</a:t>
            </a:r>
          </a:p>
        </p:txBody>
      </p:sp>
      <p:sp>
        <p:nvSpPr>
          <p:cNvPr id="14" name="TextBox 13"/>
          <p:cNvSpPr txBox="1"/>
          <p:nvPr/>
        </p:nvSpPr>
        <p:spPr>
          <a:xfrm>
            <a:off x="533400" y="4876800"/>
            <a:ext cx="8229600" cy="1754326"/>
          </a:xfrm>
          <a:prstGeom prst="rect">
            <a:avLst/>
          </a:prstGeom>
          <a:solidFill>
            <a:schemeClr val="accent5">
              <a:lumMod val="40000"/>
              <a:lumOff val="60000"/>
            </a:schemeClr>
          </a:solidFill>
          <a:ln>
            <a:solidFill>
              <a:schemeClr val="accent1">
                <a:shade val="95000"/>
                <a:satMod val="105000"/>
              </a:schemeClr>
            </a:solidFill>
          </a:ln>
        </p:spPr>
        <p:txBody>
          <a:bodyPr wrap="square" rtlCol="0">
            <a:spAutoFit/>
          </a:bodyPr>
          <a:lstStyle/>
          <a:p>
            <a:r>
              <a:rPr lang="en-US" dirty="0" smtClean="0"/>
              <a:t>By pre-determining a “support skill” (or two) for your lesson, a teacher will be ready to challenge those students who are understanding the focus skill earlier than the rest.  The teacher can quietly challenge those students to analyze (and do some early revising) for the support skill(s) while the rest of the students continue to work diligently with the focus skill.  I personally find it helpful to choose a support skill that I can also show the students in the mentor text we’re using.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teaching writing as a process</a:t>
            </a:r>
            <a:r>
              <a:rPr lang="en-US" sz="2000" dirty="0" smtClean="0"/>
              <a:t> and </a:t>
            </a:r>
            <a:r>
              <a:rPr lang="en-US" sz="2000" i="1" dirty="0" smtClean="0"/>
              <a:t>teaching it as a product</a:t>
            </a:r>
            <a:r>
              <a:rPr lang="en-US" sz="2000" dirty="0" smtClean="0"/>
              <a:t>?  What’s the difference between </a:t>
            </a:r>
            <a:r>
              <a:rPr lang="en-US" sz="2000" i="1" dirty="0" smtClean="0"/>
              <a:t>teaching</a:t>
            </a:r>
            <a:r>
              <a:rPr lang="en-US" sz="2000" dirty="0" smtClean="0"/>
              <a:t> writing and </a:t>
            </a:r>
            <a:r>
              <a:rPr lang="en-US" sz="2000" i="1" dirty="0" smtClean="0"/>
              <a:t>assigning</a:t>
            </a:r>
            <a:r>
              <a:rPr lang="en-US" sz="2000" dirty="0" smtClean="0"/>
              <a:t> writing? </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57200" y="2057400"/>
            <a:ext cx="7391400" cy="369332"/>
          </a:xfrm>
          <a:prstGeom prst="rect">
            <a:avLst/>
          </a:prstGeom>
          <a:noFill/>
        </p:spPr>
        <p:txBody>
          <a:bodyPr wrap="square" rtlCol="0">
            <a:spAutoFit/>
          </a:bodyPr>
          <a:lstStyle/>
          <a:p>
            <a:r>
              <a:rPr lang="en-US" b="1" dirty="0" smtClean="0"/>
              <a:t>Determine a “Focus skill” </a:t>
            </a:r>
            <a:r>
              <a:rPr lang="en-US" b="1" i="1" dirty="0" smtClean="0"/>
              <a:t>and</a:t>
            </a:r>
            <a:r>
              <a:rPr lang="en-US" b="1" dirty="0" smtClean="0"/>
              <a:t> a “Support skill”: a tool for differentiation</a:t>
            </a:r>
            <a:endParaRPr lang="en-US" b="1" dirty="0"/>
          </a:p>
        </p:txBody>
      </p:sp>
      <p:sp>
        <p:nvSpPr>
          <p:cNvPr id="14" name="TextBox 13"/>
          <p:cNvSpPr txBox="1"/>
          <p:nvPr/>
        </p:nvSpPr>
        <p:spPr>
          <a:xfrm>
            <a:off x="533400" y="4876800"/>
            <a:ext cx="8229600" cy="1754326"/>
          </a:xfrm>
          <a:prstGeom prst="rect">
            <a:avLst/>
          </a:prstGeom>
          <a:solidFill>
            <a:schemeClr val="accent5">
              <a:lumMod val="40000"/>
              <a:lumOff val="60000"/>
            </a:schemeClr>
          </a:solidFill>
          <a:ln>
            <a:solidFill>
              <a:schemeClr val="accent1">
                <a:shade val="95000"/>
                <a:satMod val="105000"/>
              </a:schemeClr>
            </a:solidFill>
          </a:ln>
        </p:spPr>
        <p:txBody>
          <a:bodyPr wrap="square" rtlCol="0">
            <a:spAutoFit/>
          </a:bodyPr>
          <a:lstStyle/>
          <a:p>
            <a:r>
              <a:rPr lang="en-US" dirty="0" smtClean="0"/>
              <a:t>By pre-determining a “support skill” (or two) for your lesson, a teacher will be ready to challenge those students who are understanding the focus skill earlier than the rest.  The teacher can quietly challenge those students to analyze (and do some early revising) for the support skill(s) while the rest of the students continue to work diligently with the focus skill.  I personally find it helpful to choose a support skill that I can also show the students in the mentor text we’re using.</a:t>
            </a:r>
          </a:p>
        </p:txBody>
      </p:sp>
      <p:graphicFrame>
        <p:nvGraphicFramePr>
          <p:cNvPr id="11" name="Table 10"/>
          <p:cNvGraphicFramePr>
            <a:graphicFrameLocks noGrp="1"/>
          </p:cNvGraphicFramePr>
          <p:nvPr/>
        </p:nvGraphicFramePr>
        <p:xfrm>
          <a:off x="2286000" y="2667000"/>
          <a:ext cx="4191000" cy="1833880"/>
        </p:xfrm>
        <a:graphic>
          <a:graphicData uri="http://schemas.openxmlformats.org/drawingml/2006/table">
            <a:tbl>
              <a:tblPr firstRow="1" bandRow="1">
                <a:tableStyleId>{EB9631B5-78F2-41C9-869B-9F39066F8104}</a:tableStyleId>
              </a:tblPr>
              <a:tblGrid>
                <a:gridCol w="2095500"/>
                <a:gridCol w="2095500"/>
              </a:tblGrid>
              <a:tr h="370840">
                <a:tc>
                  <a:txBody>
                    <a:bodyPr/>
                    <a:lstStyle/>
                    <a:p>
                      <a:pPr algn="ctr"/>
                      <a:r>
                        <a:rPr lang="en-US" dirty="0" smtClean="0"/>
                        <a:t>Focus Skill:</a:t>
                      </a:r>
                      <a:endParaRPr lang="en-US" dirty="0"/>
                    </a:p>
                  </a:txBody>
                  <a:tcPr/>
                </a:tc>
                <a:tc>
                  <a:txBody>
                    <a:bodyPr/>
                    <a:lstStyle/>
                    <a:p>
                      <a:pPr algn="ctr"/>
                      <a:r>
                        <a:rPr lang="en-US" dirty="0" smtClean="0"/>
                        <a:t>Support Skill:</a:t>
                      </a:r>
                      <a:endParaRPr lang="en-US" dirty="0"/>
                    </a:p>
                  </a:txBody>
                  <a:tcPr/>
                </a:tc>
              </a:tr>
              <a:tr h="370840">
                <a:tc>
                  <a:txBody>
                    <a:bodyPr/>
                    <a:lstStyle/>
                    <a:p>
                      <a:r>
                        <a:rPr lang="en-US" dirty="0" smtClean="0"/>
                        <a:t>Adding mood or tone to a piece of writing (voice)</a:t>
                      </a:r>
                      <a:endParaRPr lang="en-US" dirty="0"/>
                    </a:p>
                  </a:txBody>
                  <a:tcPr>
                    <a:solidFill>
                      <a:schemeClr val="accent5">
                        <a:lumMod val="40000"/>
                        <a:lumOff val="60000"/>
                      </a:schemeClr>
                    </a:solidFill>
                  </a:tcPr>
                </a:tc>
                <a:tc>
                  <a:txBody>
                    <a:bodyPr/>
                    <a:lstStyle/>
                    <a:p>
                      <a:r>
                        <a:rPr lang="en-US" dirty="0" smtClean="0"/>
                        <a:t>Using</a:t>
                      </a:r>
                      <a:r>
                        <a:rPr lang="en-US" baseline="0" dirty="0" smtClean="0"/>
                        <a:t> figurative language that complements mood or tone (word choice)</a:t>
                      </a:r>
                      <a:endParaRPr lang="en-US" dirty="0"/>
                    </a:p>
                  </a:txBody>
                  <a:tcPr>
                    <a:solidFill>
                      <a:schemeClr val="accent5">
                        <a:lumMod val="40000"/>
                        <a:lumOff val="60000"/>
                      </a:schemeClr>
                    </a:solidFill>
                  </a:tcPr>
                </a:tc>
              </a:tr>
            </a:tbl>
          </a:graphicData>
        </a:graphic>
      </p:graphicFrame>
      <p:grpSp>
        <p:nvGrpSpPr>
          <p:cNvPr id="32" name="Group 31"/>
          <p:cNvGrpSpPr/>
          <p:nvPr/>
        </p:nvGrpSpPr>
        <p:grpSpPr>
          <a:xfrm>
            <a:off x="304800" y="2590800"/>
            <a:ext cx="2057400" cy="838200"/>
            <a:chOff x="304800" y="2590800"/>
            <a:chExt cx="2057400" cy="838200"/>
          </a:xfrm>
        </p:grpSpPr>
        <p:sp>
          <p:nvSpPr>
            <p:cNvPr id="15" name="TextBox 14"/>
            <p:cNvSpPr txBox="1"/>
            <p:nvPr/>
          </p:nvSpPr>
          <p:spPr>
            <a:xfrm>
              <a:off x="304800" y="2590800"/>
              <a:ext cx="1676400" cy="738664"/>
            </a:xfrm>
            <a:prstGeom prst="rect">
              <a:avLst/>
            </a:prstGeom>
            <a:noFill/>
          </p:spPr>
          <p:txBody>
            <a:bodyPr wrap="square" rtlCol="0">
              <a:spAutoFit/>
            </a:bodyPr>
            <a:lstStyle/>
            <a:p>
              <a:r>
                <a:rPr lang="en-US" sz="1400" b="1" dirty="0" smtClean="0"/>
                <a:t>All students work on this during rough draft writing.</a:t>
              </a:r>
              <a:endParaRPr lang="en-US" sz="1400" b="1" dirty="0"/>
            </a:p>
          </p:txBody>
        </p:sp>
        <p:cxnSp>
          <p:nvCxnSpPr>
            <p:cNvPr id="20" name="Straight Arrow Connector 19"/>
            <p:cNvCxnSpPr/>
            <p:nvPr/>
          </p:nvCxnSpPr>
          <p:spPr>
            <a:xfrm>
              <a:off x="1752600" y="3124200"/>
              <a:ext cx="609600" cy="304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grpSp>
        <p:nvGrpSpPr>
          <p:cNvPr id="33" name="Group 32"/>
          <p:cNvGrpSpPr/>
          <p:nvPr/>
        </p:nvGrpSpPr>
        <p:grpSpPr>
          <a:xfrm>
            <a:off x="304800" y="3757136"/>
            <a:ext cx="2286000" cy="738664"/>
            <a:chOff x="304800" y="3757136"/>
            <a:chExt cx="2286000" cy="738664"/>
          </a:xfrm>
        </p:grpSpPr>
        <p:sp>
          <p:nvSpPr>
            <p:cNvPr id="16" name="TextBox 15"/>
            <p:cNvSpPr txBox="1"/>
            <p:nvPr/>
          </p:nvSpPr>
          <p:spPr>
            <a:xfrm>
              <a:off x="304800" y="3757136"/>
              <a:ext cx="1676400" cy="738664"/>
            </a:xfrm>
            <a:prstGeom prst="rect">
              <a:avLst/>
            </a:prstGeom>
            <a:noFill/>
          </p:spPr>
          <p:txBody>
            <a:bodyPr wrap="square" rtlCol="0">
              <a:spAutoFit/>
            </a:bodyPr>
            <a:lstStyle/>
            <a:p>
              <a:r>
                <a:rPr lang="en-US" sz="1400" b="1" dirty="0" smtClean="0"/>
                <a:t>Extra support for struggling writers has been created.</a:t>
              </a:r>
              <a:endParaRPr lang="en-US" sz="1400" b="1" dirty="0"/>
            </a:p>
          </p:txBody>
        </p:sp>
        <p:cxnSp>
          <p:nvCxnSpPr>
            <p:cNvPr id="22" name="Straight Arrow Connector 21"/>
            <p:cNvCxnSpPr/>
            <p:nvPr/>
          </p:nvCxnSpPr>
          <p:spPr>
            <a:xfrm flipV="1">
              <a:off x="1752600" y="3962400"/>
              <a:ext cx="838200" cy="2286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grpSp>
        <p:nvGrpSpPr>
          <p:cNvPr id="35" name="Group 34"/>
          <p:cNvGrpSpPr/>
          <p:nvPr/>
        </p:nvGrpSpPr>
        <p:grpSpPr>
          <a:xfrm>
            <a:off x="6096000" y="3733800"/>
            <a:ext cx="2590800" cy="738664"/>
            <a:chOff x="6096000" y="3733800"/>
            <a:chExt cx="2590800" cy="738664"/>
          </a:xfrm>
        </p:grpSpPr>
        <p:sp>
          <p:nvSpPr>
            <p:cNvPr id="18" name="TextBox 17"/>
            <p:cNvSpPr txBox="1"/>
            <p:nvPr/>
          </p:nvSpPr>
          <p:spPr>
            <a:xfrm>
              <a:off x="6858000" y="3733800"/>
              <a:ext cx="1828800" cy="738664"/>
            </a:xfrm>
            <a:prstGeom prst="rect">
              <a:avLst/>
            </a:prstGeom>
            <a:noFill/>
          </p:spPr>
          <p:txBody>
            <a:bodyPr wrap="square" rtlCol="0">
              <a:spAutoFit/>
            </a:bodyPr>
            <a:lstStyle/>
            <a:p>
              <a:r>
                <a:rPr lang="en-US" sz="1400" b="1" dirty="0" smtClean="0"/>
                <a:t>Average writers might be challenged with this during revision.</a:t>
              </a:r>
              <a:endParaRPr lang="en-US" sz="1400" b="1" dirty="0"/>
            </a:p>
          </p:txBody>
        </p:sp>
        <p:cxnSp>
          <p:nvCxnSpPr>
            <p:cNvPr id="25" name="Straight Arrow Connector 24"/>
            <p:cNvCxnSpPr/>
            <p:nvPr/>
          </p:nvCxnSpPr>
          <p:spPr>
            <a:xfrm rot="10800000">
              <a:off x="6096000" y="4038600"/>
              <a:ext cx="838200" cy="2286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6248400" y="2590800"/>
            <a:ext cx="2362200" cy="738664"/>
            <a:chOff x="6248400" y="2590800"/>
            <a:chExt cx="2362200" cy="738664"/>
          </a:xfrm>
        </p:grpSpPr>
        <p:sp>
          <p:nvSpPr>
            <p:cNvPr id="17" name="TextBox 16"/>
            <p:cNvSpPr txBox="1"/>
            <p:nvPr/>
          </p:nvSpPr>
          <p:spPr>
            <a:xfrm>
              <a:off x="6781800" y="2590800"/>
              <a:ext cx="1828800" cy="738664"/>
            </a:xfrm>
            <a:prstGeom prst="rect">
              <a:avLst/>
            </a:prstGeom>
            <a:noFill/>
          </p:spPr>
          <p:txBody>
            <a:bodyPr wrap="square" rtlCol="0">
              <a:spAutoFit/>
            </a:bodyPr>
            <a:lstStyle/>
            <a:p>
              <a:r>
                <a:rPr lang="en-US" sz="1400" b="1" dirty="0" smtClean="0"/>
                <a:t>Advanced writers can also work on this while rough drafting.</a:t>
              </a:r>
              <a:endParaRPr lang="en-US" sz="1400" b="1" dirty="0"/>
            </a:p>
          </p:txBody>
        </p:sp>
        <p:cxnSp>
          <p:nvCxnSpPr>
            <p:cNvPr id="30" name="Straight Arrow Connector 29"/>
            <p:cNvCxnSpPr/>
            <p:nvPr/>
          </p:nvCxnSpPr>
          <p:spPr>
            <a:xfrm rot="10800000" flipV="1">
              <a:off x="6248400" y="3124200"/>
              <a:ext cx="609600" cy="1524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par>
                                <p:cTn id="8" presetID="3" presetClass="entr" presetSubtype="10"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blinds(horizontal)">
                                      <p:cBhvr>
                                        <p:cTn id="10" dur="5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blinds(horizontal)">
                                      <p:cBhvr>
                                        <p:cTn id="15" dur="500"/>
                                        <p:tgtEl>
                                          <p:spTgt spid="34"/>
                                        </p:tgtEl>
                                      </p:cBhvr>
                                    </p:animEffect>
                                  </p:childTnLst>
                                </p:cTn>
                              </p:par>
                              <p:par>
                                <p:cTn id="16" presetID="3" presetClass="entr" presetSubtype="10" fill="hold"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blinds(horizontal)">
                                      <p:cBhvr>
                                        <p:cTn id="1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teaching writing as a process</a:t>
            </a:r>
            <a:r>
              <a:rPr lang="en-US" sz="2000" dirty="0" smtClean="0"/>
              <a:t> and </a:t>
            </a:r>
            <a:r>
              <a:rPr lang="en-US" sz="2000" i="1" dirty="0" smtClean="0"/>
              <a:t>teaching it as a product</a:t>
            </a:r>
            <a:r>
              <a:rPr lang="en-US" sz="2000" dirty="0" smtClean="0"/>
              <a:t>?  What’s the difference between </a:t>
            </a:r>
            <a:r>
              <a:rPr lang="en-US" sz="2000" i="1" dirty="0" smtClean="0"/>
              <a:t>teaching</a:t>
            </a:r>
            <a:r>
              <a:rPr lang="en-US" sz="2000" dirty="0" smtClean="0"/>
              <a:t> writing and </a:t>
            </a:r>
            <a:r>
              <a:rPr lang="en-US" sz="2000" i="1" dirty="0" smtClean="0"/>
              <a:t>assigning</a:t>
            </a:r>
            <a:r>
              <a:rPr lang="en-US" sz="2000" dirty="0" smtClean="0"/>
              <a:t> writing? </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57200" y="2057400"/>
            <a:ext cx="7391400" cy="369332"/>
          </a:xfrm>
          <a:prstGeom prst="rect">
            <a:avLst/>
          </a:prstGeom>
          <a:noFill/>
        </p:spPr>
        <p:txBody>
          <a:bodyPr wrap="square" rtlCol="0">
            <a:spAutoFit/>
          </a:bodyPr>
          <a:lstStyle/>
          <a:p>
            <a:r>
              <a:rPr lang="en-US" b="1" dirty="0" smtClean="0"/>
              <a:t>Determine a “Focus skill” </a:t>
            </a:r>
            <a:r>
              <a:rPr lang="en-US" b="1" i="1" dirty="0" smtClean="0"/>
              <a:t>and</a:t>
            </a:r>
            <a:r>
              <a:rPr lang="en-US" b="1" dirty="0" smtClean="0"/>
              <a:t> a “Support skill”: a tool for differentiation</a:t>
            </a:r>
            <a:endParaRPr lang="en-US" b="1" dirty="0"/>
          </a:p>
        </p:txBody>
      </p:sp>
      <p:sp>
        <p:nvSpPr>
          <p:cNvPr id="14" name="TextBox 13"/>
          <p:cNvSpPr txBox="1"/>
          <p:nvPr/>
        </p:nvSpPr>
        <p:spPr>
          <a:xfrm>
            <a:off x="533400" y="4876800"/>
            <a:ext cx="8229600" cy="1754326"/>
          </a:xfrm>
          <a:prstGeom prst="rect">
            <a:avLst/>
          </a:prstGeom>
          <a:solidFill>
            <a:schemeClr val="accent5">
              <a:lumMod val="40000"/>
              <a:lumOff val="60000"/>
            </a:schemeClr>
          </a:solidFill>
          <a:ln>
            <a:solidFill>
              <a:schemeClr val="accent1">
                <a:shade val="95000"/>
                <a:satMod val="105000"/>
              </a:schemeClr>
            </a:solidFill>
          </a:ln>
        </p:spPr>
        <p:txBody>
          <a:bodyPr wrap="square" rtlCol="0">
            <a:spAutoFit/>
          </a:bodyPr>
          <a:lstStyle/>
          <a:p>
            <a:r>
              <a:rPr lang="en-US" dirty="0" smtClean="0"/>
              <a:t>By pre-determining a “support skill” (or two) for your lesson, a teacher will be ready to challenge those students who are understanding the focus skill earlier than the rest.  The teacher can quietly challenge those students to analyze (and do some early revising) for the support skill(s) while the rest of the students continue to work diligently with the focus skill.  I personally find it helpful to choose a support skill that I can also show the students in the mentor text we’re using.</a:t>
            </a:r>
          </a:p>
        </p:txBody>
      </p:sp>
      <p:sp>
        <p:nvSpPr>
          <p:cNvPr id="21" name="TextBox 20"/>
          <p:cNvSpPr txBox="1"/>
          <p:nvPr/>
        </p:nvSpPr>
        <p:spPr>
          <a:xfrm>
            <a:off x="533400" y="2590800"/>
            <a:ext cx="8229600" cy="646331"/>
          </a:xfrm>
          <a:prstGeom prst="rect">
            <a:avLst/>
          </a:prstGeom>
          <a:solidFill>
            <a:schemeClr val="accent5">
              <a:lumMod val="40000"/>
              <a:lumOff val="60000"/>
            </a:schemeClr>
          </a:solidFill>
          <a:ln>
            <a:solidFill>
              <a:schemeClr val="accent1">
                <a:shade val="95000"/>
                <a:satMod val="105000"/>
              </a:schemeClr>
            </a:solidFill>
          </a:ln>
        </p:spPr>
        <p:txBody>
          <a:bodyPr wrap="square" rtlCol="0">
            <a:spAutoFit/>
          </a:bodyPr>
          <a:lstStyle/>
          <a:p>
            <a:r>
              <a:rPr lang="en-US" dirty="0" smtClean="0"/>
              <a:t>I also find it helpful to choose focus and support skills from writing traits that naturally complement each other:</a:t>
            </a:r>
          </a:p>
        </p:txBody>
      </p:sp>
      <p:graphicFrame>
        <p:nvGraphicFramePr>
          <p:cNvPr id="23" name="Table 22"/>
          <p:cNvGraphicFramePr>
            <a:graphicFrameLocks noGrp="1"/>
          </p:cNvGraphicFramePr>
          <p:nvPr/>
        </p:nvGraphicFramePr>
        <p:xfrm>
          <a:off x="533400" y="3810000"/>
          <a:ext cx="8153400" cy="640080"/>
        </p:xfrm>
        <a:graphic>
          <a:graphicData uri="http://schemas.openxmlformats.org/drawingml/2006/table">
            <a:tbl>
              <a:tblPr firstRow="1" bandRow="1">
                <a:tableStyleId>{FABFCF23-3B69-468F-B69F-88F6DE6A72F2}</a:tableStyleId>
              </a:tblPr>
              <a:tblGrid>
                <a:gridCol w="2717800"/>
                <a:gridCol w="2717800"/>
                <a:gridCol w="2717800"/>
              </a:tblGrid>
              <a:tr h="370840">
                <a:tc>
                  <a:txBody>
                    <a:bodyPr/>
                    <a:lstStyle/>
                    <a:p>
                      <a:pPr algn="ctr"/>
                      <a:r>
                        <a:rPr lang="en-US" dirty="0" smtClean="0"/>
                        <a:t>Idea Development</a:t>
                      </a:r>
                      <a:r>
                        <a:rPr lang="en-US" baseline="0" dirty="0" smtClean="0"/>
                        <a:t> &amp;</a:t>
                      </a:r>
                    </a:p>
                    <a:p>
                      <a:pPr algn="ctr"/>
                      <a:r>
                        <a:rPr lang="en-US" baseline="0" dirty="0" smtClean="0"/>
                        <a:t>Organization</a:t>
                      </a:r>
                      <a:endParaRPr lang="en-US" dirty="0"/>
                    </a:p>
                  </a:txBody>
                  <a:tcPr/>
                </a:tc>
                <a:tc>
                  <a:txBody>
                    <a:bodyPr/>
                    <a:lstStyle/>
                    <a:p>
                      <a:pPr algn="ctr"/>
                      <a:r>
                        <a:rPr lang="en-US" dirty="0" smtClean="0">
                          <a:solidFill>
                            <a:schemeClr val="tx1"/>
                          </a:solidFill>
                        </a:rPr>
                        <a:t>Voice &amp;</a:t>
                      </a:r>
                      <a:br>
                        <a:rPr lang="en-US" dirty="0" smtClean="0">
                          <a:solidFill>
                            <a:schemeClr val="tx1"/>
                          </a:solidFill>
                        </a:rPr>
                      </a:br>
                      <a:r>
                        <a:rPr lang="en-US" dirty="0" smtClean="0">
                          <a:solidFill>
                            <a:schemeClr val="tx1"/>
                          </a:solidFill>
                        </a:rPr>
                        <a:t>Word Choice</a:t>
                      </a:r>
                      <a:endParaRPr lang="en-US" dirty="0">
                        <a:solidFill>
                          <a:schemeClr val="tx1"/>
                        </a:solidFill>
                      </a:endParaRPr>
                    </a:p>
                  </a:txBody>
                  <a:tcPr>
                    <a:solidFill>
                      <a:srgbClr val="FFFF66"/>
                    </a:solidFill>
                  </a:tcPr>
                </a:tc>
                <a:tc>
                  <a:txBody>
                    <a:bodyPr/>
                    <a:lstStyle/>
                    <a:p>
                      <a:pPr algn="ctr"/>
                      <a:r>
                        <a:rPr lang="en-US" dirty="0" smtClean="0"/>
                        <a:t>Sentence</a:t>
                      </a:r>
                      <a:r>
                        <a:rPr lang="en-US" baseline="0" dirty="0" smtClean="0"/>
                        <a:t> Fluency &amp;</a:t>
                      </a:r>
                      <a:br>
                        <a:rPr lang="en-US" baseline="0" dirty="0" smtClean="0"/>
                      </a:br>
                      <a:r>
                        <a:rPr lang="en-US" baseline="0" dirty="0" smtClean="0"/>
                        <a:t>Conventions</a:t>
                      </a:r>
                      <a:endParaRPr lang="en-US"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teaching writing as a process</a:t>
            </a:r>
            <a:r>
              <a:rPr lang="en-US" sz="2000" dirty="0" smtClean="0"/>
              <a:t> and </a:t>
            </a:r>
            <a:r>
              <a:rPr lang="en-US" sz="2000" i="1" dirty="0" smtClean="0"/>
              <a:t>teaching it as a product</a:t>
            </a:r>
            <a:r>
              <a:rPr lang="en-US" sz="2000" dirty="0" smtClean="0"/>
              <a:t>?  What’s the difference between </a:t>
            </a:r>
            <a:r>
              <a:rPr lang="en-US" sz="2000" i="1" dirty="0" smtClean="0"/>
              <a:t>teaching</a:t>
            </a:r>
            <a:r>
              <a:rPr lang="en-US" sz="2000" dirty="0" smtClean="0"/>
              <a:t> writing and </a:t>
            </a:r>
            <a:r>
              <a:rPr lang="en-US" sz="2000" i="1" dirty="0" smtClean="0"/>
              <a:t>assigning</a:t>
            </a:r>
            <a:r>
              <a:rPr lang="en-US" sz="2000" dirty="0" smtClean="0"/>
              <a:t> writing? </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Picture 2" descr="http://writingfix.com/images/comp_cont/Marzano_book2.jpg"/>
          <p:cNvPicPr>
            <a:picLocks noChangeAspect="1" noChangeArrowheads="1"/>
          </p:cNvPicPr>
          <p:nvPr/>
        </p:nvPicPr>
        <p:blipFill>
          <a:blip r:embed="rId3" cstate="print"/>
          <a:srcRect/>
          <a:stretch>
            <a:fillRect/>
          </a:stretch>
        </p:blipFill>
        <p:spPr bwMode="auto">
          <a:xfrm>
            <a:off x="381000" y="4219574"/>
            <a:ext cx="1571625" cy="2028826"/>
          </a:xfrm>
          <a:prstGeom prst="rect">
            <a:avLst/>
          </a:prstGeom>
          <a:noFill/>
          <a:ln>
            <a:solidFill>
              <a:schemeClr val="tx1"/>
            </a:solidFill>
          </a:ln>
        </p:spPr>
      </p:pic>
      <p:sp>
        <p:nvSpPr>
          <p:cNvPr id="10" name="TextBox 9"/>
          <p:cNvSpPr txBox="1"/>
          <p:nvPr/>
        </p:nvSpPr>
        <p:spPr>
          <a:xfrm>
            <a:off x="2133600" y="1905000"/>
            <a:ext cx="6629400" cy="2308324"/>
          </a:xfrm>
          <a:prstGeom prst="rect">
            <a:avLst/>
          </a:prstGeom>
          <a:noFill/>
        </p:spPr>
        <p:txBody>
          <a:bodyPr wrap="square" rtlCol="0">
            <a:spAutoFit/>
          </a:bodyPr>
          <a:lstStyle/>
          <a:p>
            <a:r>
              <a:rPr lang="en-US" dirty="0" smtClean="0"/>
              <a:t>One last piece of research with this element: </a:t>
            </a:r>
            <a:br>
              <a:rPr lang="en-US" dirty="0" smtClean="0"/>
            </a:br>
            <a:r>
              <a:rPr lang="en-US" dirty="0" smtClean="0"/>
              <a:t>Robert </a:t>
            </a:r>
            <a:r>
              <a:rPr lang="en-US" dirty="0" err="1" smtClean="0"/>
              <a:t>Marzano’s</a:t>
            </a:r>
            <a:r>
              <a:rPr lang="en-US" dirty="0" smtClean="0"/>
              <a:t> </a:t>
            </a:r>
            <a:r>
              <a:rPr lang="en-US" u="sng" dirty="0" smtClean="0"/>
              <a:t>Classroom Instruction that Works</a:t>
            </a:r>
            <a:r>
              <a:rPr lang="en-US" dirty="0" smtClean="0"/>
              <a:t>.  </a:t>
            </a:r>
            <a:r>
              <a:rPr lang="en-US" dirty="0" err="1" smtClean="0"/>
              <a:t>Marzano</a:t>
            </a:r>
            <a:r>
              <a:rPr lang="en-US" dirty="0" smtClean="0"/>
              <a:t>, after synthesizing  tons of educational research, created a list of the nine classroom strategies that increased students’ achievement on standardized tests the most significantly.</a:t>
            </a:r>
          </a:p>
          <a:p>
            <a:endParaRPr lang="en-US" dirty="0" smtClean="0"/>
          </a:p>
          <a:p>
            <a:r>
              <a:rPr lang="en-US" dirty="0" smtClean="0"/>
              <a:t>One of the nine strategies is </a:t>
            </a:r>
            <a:r>
              <a:rPr lang="en-US" i="1" dirty="0" smtClean="0"/>
              <a:t>engaging students in a lesson’s objective and keeping them engaged with it</a:t>
            </a:r>
            <a:r>
              <a:rPr lang="en-US" dirty="0" smtClean="0"/>
              <a:t>.</a:t>
            </a:r>
            <a:endParaRPr lang="en-US" dirty="0"/>
          </a:p>
        </p:txBody>
      </p:sp>
      <p:pic>
        <p:nvPicPr>
          <p:cNvPr id="1028" name="Picture 4" descr="http://writingfix.com/images/comp_cont/Marzano_book.jpg"/>
          <p:cNvPicPr>
            <a:picLocks noChangeAspect="1" noChangeArrowheads="1"/>
          </p:cNvPicPr>
          <p:nvPr/>
        </p:nvPicPr>
        <p:blipFill>
          <a:blip r:embed="rId4" cstate="print"/>
          <a:srcRect/>
          <a:stretch>
            <a:fillRect/>
          </a:stretch>
        </p:blipFill>
        <p:spPr bwMode="auto">
          <a:xfrm>
            <a:off x="381000" y="1981200"/>
            <a:ext cx="1571625" cy="2000251"/>
          </a:xfrm>
          <a:prstGeom prst="rect">
            <a:avLst/>
          </a:prstGeom>
          <a:noFill/>
          <a:ln>
            <a:solidFill>
              <a:schemeClr val="tx1"/>
            </a:solidFill>
          </a:ln>
        </p:spPr>
      </p:pic>
      <p:graphicFrame>
        <p:nvGraphicFramePr>
          <p:cNvPr id="12" name="Table 11"/>
          <p:cNvGraphicFramePr>
            <a:graphicFrameLocks noGrp="1"/>
          </p:cNvGraphicFramePr>
          <p:nvPr/>
        </p:nvGraphicFramePr>
        <p:xfrm>
          <a:off x="2362200" y="4267200"/>
          <a:ext cx="2667000" cy="1010920"/>
        </p:xfrm>
        <a:graphic>
          <a:graphicData uri="http://schemas.openxmlformats.org/drawingml/2006/table">
            <a:tbl>
              <a:tblPr firstRow="1" bandRow="1">
                <a:tableStyleId>{F5AB1C69-6EDB-4FF4-983F-18BD219EF322}</a:tableStyleId>
              </a:tblPr>
              <a:tblGrid>
                <a:gridCol w="2667000"/>
              </a:tblGrid>
              <a:tr h="370840">
                <a:tc>
                  <a:txBody>
                    <a:bodyPr/>
                    <a:lstStyle/>
                    <a:p>
                      <a:pPr algn="ctr"/>
                      <a:r>
                        <a:rPr lang="en-US" dirty="0" smtClean="0"/>
                        <a:t>Product-based</a:t>
                      </a:r>
                      <a:r>
                        <a:rPr lang="en-US" baseline="0" dirty="0" smtClean="0"/>
                        <a:t> </a:t>
                      </a:r>
                      <a:r>
                        <a:rPr lang="en-US" dirty="0" smtClean="0"/>
                        <a:t>Objective:</a:t>
                      </a:r>
                      <a:endParaRPr lang="en-US" dirty="0"/>
                    </a:p>
                  </a:txBody>
                  <a:tcPr/>
                </a:tc>
              </a:tr>
              <a:tr h="370840">
                <a:tc>
                  <a:txBody>
                    <a:bodyPr/>
                    <a:lstStyle/>
                    <a:p>
                      <a:r>
                        <a:rPr lang="en-US" dirty="0" smtClean="0"/>
                        <a:t>The student will write a polished book report.</a:t>
                      </a:r>
                      <a:endParaRPr lang="en-US" dirty="0"/>
                    </a:p>
                  </a:txBody>
                  <a:tcPr/>
                </a:tc>
              </a:tr>
            </a:tbl>
          </a:graphicData>
        </a:graphic>
      </p:graphicFrame>
      <p:graphicFrame>
        <p:nvGraphicFramePr>
          <p:cNvPr id="13" name="Table 12"/>
          <p:cNvGraphicFramePr>
            <a:graphicFrameLocks noGrp="1"/>
          </p:cNvGraphicFramePr>
          <p:nvPr/>
        </p:nvGraphicFramePr>
        <p:xfrm>
          <a:off x="5486400" y="4267200"/>
          <a:ext cx="3276600" cy="1285240"/>
        </p:xfrm>
        <a:graphic>
          <a:graphicData uri="http://schemas.openxmlformats.org/drawingml/2006/table">
            <a:tbl>
              <a:tblPr firstRow="1" bandRow="1">
                <a:tableStyleId>{F5AB1C69-6EDB-4FF4-983F-18BD219EF322}</a:tableStyleId>
              </a:tblPr>
              <a:tblGrid>
                <a:gridCol w="3276600"/>
              </a:tblGrid>
              <a:tr h="370840">
                <a:tc>
                  <a:txBody>
                    <a:bodyPr/>
                    <a:lstStyle/>
                    <a:p>
                      <a:pPr algn="ctr"/>
                      <a:r>
                        <a:rPr lang="en-US" dirty="0" smtClean="0"/>
                        <a:t>Skill-based Objective:</a:t>
                      </a:r>
                      <a:endParaRPr lang="en-US" dirty="0"/>
                    </a:p>
                  </a:txBody>
                  <a:tcPr/>
                </a:tc>
              </a:tr>
              <a:tr h="370840">
                <a:tc>
                  <a:txBody>
                    <a:bodyPr/>
                    <a:lstStyle/>
                    <a:p>
                      <a:r>
                        <a:rPr lang="en-US" dirty="0" smtClean="0"/>
                        <a:t>The student will use details that are appropriat</a:t>
                      </a:r>
                      <a:r>
                        <a:rPr lang="en-US" baseline="0" dirty="0" smtClean="0"/>
                        <a:t>e to the purpose of a piece of writing.</a:t>
                      </a:r>
                      <a:endParaRPr lang="en-US" dirty="0"/>
                    </a:p>
                  </a:txBody>
                  <a:tcPr/>
                </a:tc>
              </a:tr>
            </a:tbl>
          </a:graphicData>
        </a:graphic>
      </p:graphicFrame>
      <p:sp>
        <p:nvSpPr>
          <p:cNvPr id="14" name="TextBox 13"/>
          <p:cNvSpPr txBox="1"/>
          <p:nvPr/>
        </p:nvSpPr>
        <p:spPr>
          <a:xfrm>
            <a:off x="2133600" y="5638800"/>
            <a:ext cx="6705600" cy="923330"/>
          </a:xfrm>
          <a:prstGeom prst="rect">
            <a:avLst/>
          </a:prstGeom>
          <a:solidFill>
            <a:srgbClr val="FFFF99"/>
          </a:solidFill>
          <a:ln>
            <a:solidFill>
              <a:schemeClr val="accent1"/>
            </a:solidFill>
          </a:ln>
        </p:spPr>
        <p:txBody>
          <a:bodyPr wrap="square" rtlCol="0">
            <a:spAutoFit/>
          </a:bodyPr>
          <a:lstStyle/>
          <a:p>
            <a:r>
              <a:rPr lang="en-US" dirty="0" smtClean="0"/>
              <a:t>I find it easier to engage students in objectives that are “life skills” than objectives that are “school-only skills.”  All research about the millennial generation says they want school to be personally relevant.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76200"/>
            <a:ext cx="7772400" cy="1470025"/>
          </a:xfrm>
        </p:spPr>
        <p:txBody>
          <a:bodyPr/>
          <a:lstStyle/>
          <a:p>
            <a:r>
              <a:rPr lang="en-US" b="1" dirty="0" smtClean="0"/>
              <a:t>The </a:t>
            </a:r>
            <a:r>
              <a:rPr lang="en-US" b="1" i="1" dirty="0" smtClean="0"/>
              <a:t>7 Elements</a:t>
            </a:r>
            <a:r>
              <a:rPr lang="en-US" b="1" dirty="0" smtClean="0"/>
              <a:t> of a</a:t>
            </a:r>
            <a:br>
              <a:rPr lang="en-US" b="1" dirty="0" smtClean="0"/>
            </a:br>
            <a:r>
              <a:rPr lang="en-US" b="1" dirty="0" smtClean="0"/>
              <a:t>Differentiated Writing Lesson</a:t>
            </a:r>
            <a:endParaRPr lang="en-US" b="1" dirty="0"/>
          </a:p>
        </p:txBody>
      </p:sp>
      <p:pic>
        <p:nvPicPr>
          <p:cNvPr id="4" name="Picture 3" descr="7_elements_long.png"/>
          <p:cNvPicPr>
            <a:picLocks noChangeAspect="1"/>
          </p:cNvPicPr>
          <p:nvPr/>
        </p:nvPicPr>
        <p:blipFill>
          <a:blip r:embed="rId2" cstate="print"/>
          <a:stretch>
            <a:fillRect/>
          </a:stretch>
        </p:blipFill>
        <p:spPr>
          <a:xfrm>
            <a:off x="228600" y="1675532"/>
            <a:ext cx="2540579" cy="3810868"/>
          </a:xfrm>
          <a:prstGeom prst="rect">
            <a:avLst/>
          </a:prstGeom>
        </p:spPr>
      </p:pic>
      <p:sp>
        <p:nvSpPr>
          <p:cNvPr id="6" name="TextBox 5"/>
          <p:cNvSpPr txBox="1"/>
          <p:nvPr/>
        </p:nvSpPr>
        <p:spPr>
          <a:xfrm>
            <a:off x="3200400" y="1752600"/>
            <a:ext cx="5638800" cy="892552"/>
          </a:xfrm>
          <a:prstGeom prst="rect">
            <a:avLst/>
          </a:prstGeom>
          <a:noFill/>
        </p:spPr>
        <p:txBody>
          <a:bodyPr wrap="square" rtlCol="0">
            <a:spAutoFit/>
          </a:bodyPr>
          <a:lstStyle/>
          <a:p>
            <a:r>
              <a:rPr lang="en-US" sz="3200" b="1" dirty="0" smtClean="0"/>
              <a:t>Skill/Trait Focus:</a:t>
            </a:r>
          </a:p>
          <a:p>
            <a:r>
              <a:rPr lang="en-US" sz="2000" dirty="0" smtClean="0"/>
              <a:t>a personal goal for this element might have you…</a:t>
            </a:r>
            <a:endParaRPr lang="en-US" sz="2000" dirty="0"/>
          </a:p>
        </p:txBody>
      </p:sp>
      <p:sp>
        <p:nvSpPr>
          <p:cNvPr id="8" name="TextBox 7"/>
          <p:cNvSpPr txBox="1"/>
          <p:nvPr/>
        </p:nvSpPr>
        <p:spPr>
          <a:xfrm>
            <a:off x="3048000" y="2819400"/>
            <a:ext cx="5943600" cy="4062651"/>
          </a:xfrm>
          <a:prstGeom prst="rect">
            <a:avLst/>
          </a:prstGeom>
          <a:noFill/>
        </p:spPr>
        <p:txBody>
          <a:bodyPr wrap="square" rtlCol="0">
            <a:spAutoFit/>
          </a:bodyPr>
          <a:lstStyle/>
          <a:p>
            <a:pPr>
              <a:buFont typeface="Arial" pitchFamily="34" charset="0"/>
              <a:buChar char="•"/>
            </a:pPr>
            <a:r>
              <a:rPr lang="en-US" sz="2000" dirty="0" smtClean="0"/>
              <a:t>Begin to fill the gaps for developmentally appropriate skills that you currently don’t have solid instruction for;</a:t>
            </a:r>
          </a:p>
          <a:p>
            <a:pPr>
              <a:buFont typeface="Arial" pitchFamily="34" charset="0"/>
              <a:buChar char="•"/>
            </a:pPr>
            <a:r>
              <a:rPr lang="en-US" sz="2000" dirty="0" smtClean="0"/>
              <a:t>Try designing lessons with both a focus skill (for all) and a support skill (for faster learners);</a:t>
            </a:r>
          </a:p>
          <a:p>
            <a:pPr>
              <a:buFont typeface="Arial" pitchFamily="34" charset="0"/>
              <a:buChar char="•"/>
            </a:pPr>
            <a:r>
              <a:rPr lang="en-US" sz="2000" dirty="0" smtClean="0"/>
              <a:t>Design advanced organizers that are skill-specific (for all learners but especially for struggling learners);</a:t>
            </a:r>
          </a:p>
          <a:p>
            <a:pPr>
              <a:buFont typeface="Arial" pitchFamily="34" charset="0"/>
              <a:buChar char="•"/>
            </a:pPr>
            <a:r>
              <a:rPr lang="en-US" sz="2000" dirty="0" smtClean="0"/>
              <a:t>Create new teacher models (rough drafts and final drafts) for required genres or formats that demonstrate specific skills in action;</a:t>
            </a:r>
          </a:p>
          <a:p>
            <a:pPr>
              <a:buFont typeface="Arial" pitchFamily="34" charset="0"/>
              <a:buChar char="•"/>
            </a:pPr>
            <a:r>
              <a:rPr lang="en-US" sz="2000" dirty="0" smtClean="0"/>
              <a:t>Design tools or strategies that help your students look for skills in their own or each other’s writing;</a:t>
            </a:r>
          </a:p>
          <a:p>
            <a:pPr>
              <a:buFont typeface="Arial" pitchFamily="34" charset="0"/>
              <a:buChar char="•"/>
            </a:pPr>
            <a:r>
              <a:rPr lang="en-US" sz="2000" dirty="0" smtClean="0"/>
              <a:t>Or…?</a:t>
            </a:r>
          </a:p>
          <a:p>
            <a:pPr>
              <a:buFont typeface="Arial" pitchFamily="34" charset="0"/>
              <a:buChar cha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blinds(horizontal)">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blinds(horizontal)">
                                      <p:cBhvr>
                                        <p:cTn id="32"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dvAuto="500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DDDDD">
            <a:alpha val="0"/>
          </a:srgbClr>
        </a:solidFill>
        <a:effectLst/>
      </p:bgPr>
    </p:bg>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teaching writing as a process</a:t>
            </a:r>
            <a:r>
              <a:rPr lang="en-US" sz="2000" dirty="0" smtClean="0"/>
              <a:t> and </a:t>
            </a:r>
            <a:r>
              <a:rPr lang="en-US" sz="2000" i="1" dirty="0" smtClean="0"/>
              <a:t>teaching it as a product</a:t>
            </a:r>
            <a:r>
              <a:rPr lang="en-US" sz="2000" dirty="0" smtClean="0"/>
              <a:t>?  What’s the difference between </a:t>
            </a:r>
            <a:r>
              <a:rPr lang="en-US" sz="2000" i="1" dirty="0" smtClean="0"/>
              <a:t>teaching</a:t>
            </a:r>
            <a:r>
              <a:rPr lang="en-US" sz="2000" dirty="0" smtClean="0"/>
              <a:t> writing and </a:t>
            </a:r>
            <a:r>
              <a:rPr lang="en-US" sz="2000" i="1" dirty="0" smtClean="0"/>
              <a:t>assigning</a:t>
            </a:r>
            <a:r>
              <a:rPr lang="en-US" sz="2000" dirty="0" smtClean="0"/>
              <a:t> writing? </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7" name="Picture 3"/>
          <p:cNvPicPr>
            <a:picLocks noChangeAspect="1" noChangeArrowheads="1"/>
          </p:cNvPicPr>
          <p:nvPr/>
        </p:nvPicPr>
        <p:blipFill>
          <a:blip r:embed="rId3" cstate="print"/>
          <a:srcRect/>
          <a:stretch>
            <a:fillRect/>
          </a:stretch>
        </p:blipFill>
        <p:spPr bwMode="auto">
          <a:xfrm>
            <a:off x="381000" y="2971800"/>
            <a:ext cx="5715000" cy="2924175"/>
          </a:xfrm>
          <a:prstGeom prst="rect">
            <a:avLst/>
          </a:prstGeom>
          <a:noFill/>
          <a:ln w="9525">
            <a:solidFill>
              <a:schemeClr val="tx1"/>
            </a:solidFill>
            <a:miter lim="800000"/>
            <a:headEnd/>
            <a:tailEnd/>
          </a:ln>
        </p:spPr>
      </p:pic>
      <p:sp>
        <p:nvSpPr>
          <p:cNvPr id="9" name="TextBox 8"/>
          <p:cNvSpPr txBox="1"/>
          <p:nvPr/>
        </p:nvSpPr>
        <p:spPr>
          <a:xfrm>
            <a:off x="609600" y="2133600"/>
            <a:ext cx="5334000" cy="646331"/>
          </a:xfrm>
          <a:prstGeom prst="rect">
            <a:avLst/>
          </a:prstGeom>
          <a:solidFill>
            <a:srgbClr val="FFFF66"/>
          </a:solidFill>
          <a:ln>
            <a:solidFill>
              <a:schemeClr val="bg2">
                <a:lumMod val="25000"/>
              </a:schemeClr>
            </a:solidFill>
          </a:ln>
        </p:spPr>
        <p:txBody>
          <a:bodyPr wrap="square" rtlCol="0">
            <a:spAutoFit/>
          </a:bodyPr>
          <a:lstStyle/>
          <a:p>
            <a:pPr algn="ctr"/>
            <a:r>
              <a:rPr lang="en-US" dirty="0" smtClean="0"/>
              <a:t>My homepage:</a:t>
            </a:r>
          </a:p>
          <a:p>
            <a:pPr algn="ctr"/>
            <a:r>
              <a:rPr lang="en-US" dirty="0" smtClean="0"/>
              <a:t>http://corbettharrison.com</a:t>
            </a:r>
            <a:endParaRPr lang="en-US" dirty="0"/>
          </a:p>
        </p:txBody>
      </p:sp>
      <p:grpSp>
        <p:nvGrpSpPr>
          <p:cNvPr id="13" name="Group 12"/>
          <p:cNvGrpSpPr/>
          <p:nvPr/>
        </p:nvGrpSpPr>
        <p:grpSpPr>
          <a:xfrm>
            <a:off x="5181600" y="2895600"/>
            <a:ext cx="3733800" cy="3477875"/>
            <a:chOff x="5181600" y="2895600"/>
            <a:chExt cx="3733800" cy="3477875"/>
          </a:xfrm>
        </p:grpSpPr>
        <p:cxnSp>
          <p:nvCxnSpPr>
            <p:cNvPr id="12" name="Straight Arrow Connector 11"/>
            <p:cNvCxnSpPr/>
            <p:nvPr/>
          </p:nvCxnSpPr>
          <p:spPr>
            <a:xfrm rot="10800000" flipV="1">
              <a:off x="5181600" y="3962400"/>
              <a:ext cx="609600" cy="4572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715000" y="2895600"/>
              <a:ext cx="3200400" cy="3477875"/>
            </a:xfrm>
            <a:prstGeom prst="rect">
              <a:avLst/>
            </a:prstGeom>
            <a:solidFill>
              <a:srgbClr val="FFFF99"/>
            </a:solidFill>
            <a:ln>
              <a:solidFill>
                <a:schemeClr val="bg2">
                  <a:lumMod val="25000"/>
                </a:schemeClr>
              </a:solidFill>
            </a:ln>
          </p:spPr>
          <p:txBody>
            <a:bodyPr wrap="square" rtlCol="0">
              <a:spAutoFit/>
            </a:bodyPr>
            <a:lstStyle/>
            <a:p>
              <a:r>
                <a:rPr lang="en-US" sz="2000" dirty="0" smtClean="0"/>
                <a:t>Writing needs to be taught as a collection of skills that work together to create a thoughtful holistic idea or statement; most of the writing instruction I observe, however, focuses on the assignment of a format or a product with only a secondary emphasis (if that) on learning skills of writing.</a:t>
              </a:r>
              <a:endParaRPr lang="en-US" sz="2000" dirty="0"/>
            </a:p>
          </p:txBody>
        </p:sp>
      </p:grpSp>
      <p:sp>
        <p:nvSpPr>
          <p:cNvPr id="11" name="Rectangle 10"/>
          <p:cNvSpPr/>
          <p:nvPr/>
        </p:nvSpPr>
        <p:spPr>
          <a:xfrm>
            <a:off x="2438400" y="6172200"/>
            <a:ext cx="1601657" cy="307777"/>
          </a:xfrm>
          <a:prstGeom prst="rect">
            <a:avLst/>
          </a:prstGeom>
        </p:spPr>
        <p:txBody>
          <a:bodyPr wrap="none">
            <a:spAutoFit/>
          </a:bodyPr>
          <a:lstStyle/>
          <a:p>
            <a:r>
              <a:rPr lang="en-US" sz="1400" b="1" dirty="0" smtClean="0"/>
              <a:t>(page </a:t>
            </a:r>
            <a:r>
              <a:rPr lang="en-US" sz="1400" b="1" dirty="0" smtClean="0"/>
              <a:t>19 of </a:t>
            </a:r>
            <a:r>
              <a:rPr lang="en-US" sz="1400" b="1" dirty="0" smtClean="0"/>
              <a:t>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teaching writing as a process</a:t>
            </a:r>
            <a:r>
              <a:rPr lang="en-US" sz="2000" dirty="0" smtClean="0"/>
              <a:t> and </a:t>
            </a:r>
            <a:r>
              <a:rPr lang="en-US" sz="2000" i="1" dirty="0" smtClean="0"/>
              <a:t>teaching it as a product</a:t>
            </a:r>
            <a:r>
              <a:rPr lang="en-US" sz="2000" dirty="0" smtClean="0"/>
              <a:t>?  What’s the difference between </a:t>
            </a:r>
            <a:r>
              <a:rPr lang="en-US" sz="2000" i="1" dirty="0" smtClean="0"/>
              <a:t>teaching</a:t>
            </a:r>
            <a:r>
              <a:rPr lang="en-US" sz="2000" dirty="0" smtClean="0"/>
              <a:t> writing and </a:t>
            </a:r>
            <a:r>
              <a:rPr lang="en-US" sz="2000" i="1" dirty="0" smtClean="0"/>
              <a:t>assigning</a:t>
            </a:r>
            <a:r>
              <a:rPr lang="en-US" sz="2000" dirty="0" smtClean="0"/>
              <a:t> writing? </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7" name="Table 6"/>
          <p:cNvGraphicFramePr>
            <a:graphicFrameLocks noGrp="1"/>
          </p:cNvGraphicFramePr>
          <p:nvPr/>
        </p:nvGraphicFramePr>
        <p:xfrm>
          <a:off x="381000" y="3124200"/>
          <a:ext cx="8458200" cy="3479800"/>
        </p:xfrm>
        <a:graphic>
          <a:graphicData uri="http://schemas.openxmlformats.org/drawingml/2006/table">
            <a:tbl>
              <a:tblPr firstRow="1" bandRow="1">
                <a:tableStyleId>{5C22544A-7EE6-4342-B048-85BDC9FD1C3A}</a:tableStyleId>
              </a:tblPr>
              <a:tblGrid>
                <a:gridCol w="4229100"/>
                <a:gridCol w="4229100"/>
              </a:tblGrid>
              <a:tr h="370840">
                <a:tc>
                  <a:txBody>
                    <a:bodyPr/>
                    <a:lstStyle/>
                    <a:p>
                      <a:pPr algn="ctr"/>
                      <a:r>
                        <a:rPr lang="en-US" dirty="0" smtClean="0"/>
                        <a:t>Writing is Simply Assigned:</a:t>
                      </a:r>
                      <a:endParaRPr lang="en-US" dirty="0"/>
                    </a:p>
                  </a:txBody>
                  <a:tcPr/>
                </a:tc>
                <a:tc>
                  <a:txBody>
                    <a:bodyPr/>
                    <a:lstStyle/>
                    <a:p>
                      <a:pPr algn="ctr"/>
                      <a:r>
                        <a:rPr lang="en-US" dirty="0" smtClean="0"/>
                        <a:t>Writing is Explicitly Taught as a Process:</a:t>
                      </a:r>
                      <a:endParaRPr lang="en-US" dirty="0"/>
                    </a:p>
                  </a:txBody>
                  <a:tcPr/>
                </a:tc>
              </a:tr>
              <a:tr h="370840">
                <a:tc>
                  <a:txBody>
                    <a:bodyPr/>
                    <a:lstStyle/>
                    <a:p>
                      <a:pPr>
                        <a:buFont typeface="Arial" pitchFamily="34" charset="0"/>
                        <a:buChar char="•"/>
                      </a:pPr>
                      <a:r>
                        <a:rPr lang="en-US" dirty="0" smtClean="0"/>
                        <a:t>Writing assignments are mostly formulaic.</a:t>
                      </a:r>
                    </a:p>
                    <a:p>
                      <a:pPr>
                        <a:buFont typeface="Arial" pitchFamily="34" charset="0"/>
                        <a:buChar char="•"/>
                      </a:pPr>
                      <a:r>
                        <a:rPr lang="en-US" dirty="0" smtClean="0"/>
                        <a:t>Students</a:t>
                      </a:r>
                      <a:r>
                        <a:rPr lang="en-US" baseline="0" dirty="0" smtClean="0"/>
                        <a:t> are required to write without much forethought.</a:t>
                      </a:r>
                      <a:endParaRPr lang="en-US" dirty="0" smtClean="0"/>
                    </a:p>
                    <a:p>
                      <a:pPr>
                        <a:buFont typeface="Arial" pitchFamily="34" charset="0"/>
                        <a:buChar char="•"/>
                      </a:pPr>
                      <a:r>
                        <a:rPr lang="en-US" dirty="0" smtClean="0"/>
                        <a:t>Students are criticized</a:t>
                      </a:r>
                      <a:r>
                        <a:rPr lang="en-US" baseline="0" dirty="0" smtClean="0"/>
                        <a:t> for not making a purpose clear, for organizing illogically, or not developing ideas.</a:t>
                      </a:r>
                    </a:p>
                    <a:p>
                      <a:pPr>
                        <a:buFont typeface="Arial" pitchFamily="34" charset="0"/>
                        <a:buChar char="•"/>
                      </a:pPr>
                      <a:r>
                        <a:rPr lang="en-US" baseline="0" dirty="0" smtClean="0"/>
                        <a:t>Students are not aware of significant improvement in their own writing.</a:t>
                      </a:r>
                    </a:p>
                    <a:p>
                      <a:pPr>
                        <a:buFont typeface="Arial" pitchFamily="34" charset="0"/>
                        <a:buChar char="•"/>
                      </a:pPr>
                      <a:r>
                        <a:rPr lang="en-US" baseline="0" dirty="0" smtClean="0"/>
                        <a:t>Students sometimes re-write, but the re-writing focuses on correcting grammar, usage, and so on.</a:t>
                      </a:r>
                      <a:endParaRPr lang="en-US" dirty="0"/>
                    </a:p>
                  </a:txBody>
                  <a:tcPr/>
                </a:tc>
                <a:tc>
                  <a:txBody>
                    <a:bodyPr/>
                    <a:lstStyle/>
                    <a:p>
                      <a:pPr>
                        <a:buFont typeface="Arial" pitchFamily="34" charset="0"/>
                        <a:buChar char="•"/>
                      </a:pPr>
                      <a:r>
                        <a:rPr lang="en-US" dirty="0" smtClean="0"/>
                        <a:t>Students are taught to stray from formula.</a:t>
                      </a:r>
                    </a:p>
                    <a:p>
                      <a:pPr>
                        <a:buFont typeface="Arial" pitchFamily="34" charset="0"/>
                        <a:buChar char="•"/>
                      </a:pPr>
                      <a:r>
                        <a:rPr lang="en-US" dirty="0" smtClean="0"/>
                        <a:t>Students are taught to brainstorm through thinking, talking, and free-writing, etc.</a:t>
                      </a:r>
                    </a:p>
                    <a:p>
                      <a:pPr>
                        <a:buFont typeface="Arial" pitchFamily="34" charset="0"/>
                        <a:buChar char="•"/>
                      </a:pPr>
                      <a:r>
                        <a:rPr lang="en-US" dirty="0" smtClean="0"/>
                        <a:t>Assignments are designed with explicit steps to teach purpose, organization, and idea development through inquiry.</a:t>
                      </a:r>
                    </a:p>
                    <a:p>
                      <a:pPr>
                        <a:buFont typeface="Arial" pitchFamily="34" charset="0"/>
                        <a:buChar char="•"/>
                      </a:pPr>
                      <a:r>
                        <a:rPr lang="en-US" dirty="0" smtClean="0"/>
                        <a:t>Students reflect</a:t>
                      </a:r>
                      <a:r>
                        <a:rPr lang="en-US" baseline="0" dirty="0" smtClean="0"/>
                        <a:t> on growth (or lack thereof) with specific writing skills.</a:t>
                      </a:r>
                    </a:p>
                    <a:p>
                      <a:pPr>
                        <a:buFont typeface="Arial" pitchFamily="34" charset="0"/>
                        <a:buChar char="•"/>
                      </a:pPr>
                      <a:r>
                        <a:rPr lang="en-US" baseline="0" dirty="0" smtClean="0"/>
                        <a:t>Students are encouraged to revise, focusing on skills other than those in the conventions trait.</a:t>
                      </a:r>
                      <a:endParaRPr lang="en-US" dirty="0"/>
                    </a:p>
                  </a:txBody>
                  <a:tcPr/>
                </a:tc>
              </a:tr>
            </a:tbl>
          </a:graphicData>
        </a:graphic>
      </p:graphicFrame>
      <p:pic>
        <p:nvPicPr>
          <p:cNvPr id="2050" name="Picture 2" descr="http://rds.yahoo.com/_ylt=A0S020kSDglM7BQAkC6jzbkF/SIG=12hmbc341/EXP=1275748242/**http%3a/owp.missouristate.edu/images/BecauseWritingMatters.jpg"/>
          <p:cNvPicPr>
            <a:picLocks noChangeAspect="1" noChangeArrowheads="1"/>
          </p:cNvPicPr>
          <p:nvPr/>
        </p:nvPicPr>
        <p:blipFill>
          <a:blip r:embed="rId3" cstate="print"/>
          <a:srcRect/>
          <a:stretch>
            <a:fillRect/>
          </a:stretch>
        </p:blipFill>
        <p:spPr bwMode="auto">
          <a:xfrm>
            <a:off x="304800" y="1866900"/>
            <a:ext cx="1336332" cy="1104900"/>
          </a:xfrm>
          <a:prstGeom prst="rect">
            <a:avLst/>
          </a:prstGeom>
          <a:noFill/>
        </p:spPr>
      </p:pic>
      <p:sp>
        <p:nvSpPr>
          <p:cNvPr id="9" name="TextBox 8"/>
          <p:cNvSpPr txBox="1"/>
          <p:nvPr/>
        </p:nvSpPr>
        <p:spPr>
          <a:xfrm>
            <a:off x="1828800" y="1981200"/>
            <a:ext cx="6934200" cy="923330"/>
          </a:xfrm>
          <a:prstGeom prst="rect">
            <a:avLst/>
          </a:prstGeom>
          <a:noFill/>
        </p:spPr>
        <p:txBody>
          <a:bodyPr wrap="square" rtlCol="0">
            <a:spAutoFit/>
          </a:bodyPr>
          <a:lstStyle/>
          <a:p>
            <a:r>
              <a:rPr lang="en-US" u="sng" dirty="0" smtClean="0"/>
              <a:t>Because Writing Matters</a:t>
            </a:r>
            <a:r>
              <a:rPr lang="en-US" dirty="0" smtClean="0"/>
              <a:t>, published by the National</a:t>
            </a:r>
            <a:br>
              <a:rPr lang="en-US" dirty="0" smtClean="0"/>
            </a:br>
            <a:r>
              <a:rPr lang="en-US" dirty="0" smtClean="0"/>
              <a:t>Writing Project and Carl </a:t>
            </a:r>
            <a:r>
              <a:rPr lang="en-US" dirty="0" err="1" smtClean="0"/>
              <a:t>Nagin</a:t>
            </a:r>
            <a:r>
              <a:rPr lang="en-US" dirty="0" smtClean="0"/>
              <a:t>, focuses on research about the difference between assigning writing and teaching writing as a process.</a:t>
            </a:r>
            <a:endParaRPr lang="en-US" u="sng"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teaching writing as a process</a:t>
            </a:r>
            <a:r>
              <a:rPr lang="en-US" sz="2000" dirty="0" smtClean="0"/>
              <a:t> and </a:t>
            </a:r>
            <a:r>
              <a:rPr lang="en-US" sz="2000" i="1" dirty="0" smtClean="0"/>
              <a:t>teaching it as a product</a:t>
            </a:r>
            <a:r>
              <a:rPr lang="en-US" sz="2000" dirty="0" smtClean="0"/>
              <a:t>?  What’s the difference between </a:t>
            </a:r>
            <a:r>
              <a:rPr lang="en-US" sz="2000" i="1" dirty="0" smtClean="0"/>
              <a:t>teaching</a:t>
            </a:r>
            <a:r>
              <a:rPr lang="en-US" sz="2000" dirty="0" smtClean="0"/>
              <a:t> writing and </a:t>
            </a:r>
            <a:r>
              <a:rPr lang="en-US" sz="2000" i="1" dirty="0" smtClean="0"/>
              <a:t>assigning</a:t>
            </a:r>
            <a:r>
              <a:rPr lang="en-US" sz="2000" dirty="0" smtClean="0"/>
              <a:t> writing? </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7" name="Table 6"/>
          <p:cNvGraphicFramePr>
            <a:graphicFrameLocks noGrp="1"/>
          </p:cNvGraphicFramePr>
          <p:nvPr/>
        </p:nvGraphicFramePr>
        <p:xfrm>
          <a:off x="381000" y="3124200"/>
          <a:ext cx="8458200" cy="3479800"/>
        </p:xfrm>
        <a:graphic>
          <a:graphicData uri="http://schemas.openxmlformats.org/drawingml/2006/table">
            <a:tbl>
              <a:tblPr firstRow="1" bandRow="1">
                <a:tableStyleId>{5C22544A-7EE6-4342-B048-85BDC9FD1C3A}</a:tableStyleId>
              </a:tblPr>
              <a:tblGrid>
                <a:gridCol w="4229100"/>
                <a:gridCol w="4229100"/>
              </a:tblGrid>
              <a:tr h="370840">
                <a:tc>
                  <a:txBody>
                    <a:bodyPr/>
                    <a:lstStyle/>
                    <a:p>
                      <a:pPr algn="ctr"/>
                      <a:r>
                        <a:rPr lang="en-US" dirty="0" smtClean="0"/>
                        <a:t>Writing is Simply Assigned:</a:t>
                      </a:r>
                      <a:endParaRPr lang="en-US" dirty="0"/>
                    </a:p>
                  </a:txBody>
                  <a:tcPr/>
                </a:tc>
                <a:tc>
                  <a:txBody>
                    <a:bodyPr/>
                    <a:lstStyle/>
                    <a:p>
                      <a:pPr algn="ctr"/>
                      <a:r>
                        <a:rPr lang="en-US" dirty="0" smtClean="0"/>
                        <a:t>Writing is Explicitly Taught as a Process:</a:t>
                      </a:r>
                      <a:endParaRPr lang="en-US" dirty="0"/>
                    </a:p>
                  </a:txBody>
                  <a:tcPr/>
                </a:tc>
              </a:tr>
              <a:tr h="370840">
                <a:tc>
                  <a:txBody>
                    <a:bodyPr/>
                    <a:lstStyle/>
                    <a:p>
                      <a:pPr>
                        <a:buFont typeface="Arial" pitchFamily="34" charset="0"/>
                        <a:buChar char="•"/>
                      </a:pPr>
                      <a:r>
                        <a:rPr lang="en-US" u="sng" dirty="0" smtClean="0"/>
                        <a:t>Writing assignments are mostly formulaic.</a:t>
                      </a:r>
                    </a:p>
                    <a:p>
                      <a:pPr>
                        <a:buFont typeface="Arial" pitchFamily="34" charset="0"/>
                        <a:buChar char="•"/>
                      </a:pPr>
                      <a:r>
                        <a:rPr lang="en-US" dirty="0" smtClean="0"/>
                        <a:t>Students</a:t>
                      </a:r>
                      <a:r>
                        <a:rPr lang="en-US" baseline="0" dirty="0" smtClean="0"/>
                        <a:t> are required to write without much forethought.</a:t>
                      </a:r>
                      <a:endParaRPr lang="en-US" dirty="0" smtClean="0"/>
                    </a:p>
                    <a:p>
                      <a:pPr>
                        <a:buFont typeface="Arial" pitchFamily="34" charset="0"/>
                        <a:buChar char="•"/>
                      </a:pPr>
                      <a:r>
                        <a:rPr lang="en-US" dirty="0" smtClean="0"/>
                        <a:t>Students are criticized</a:t>
                      </a:r>
                      <a:r>
                        <a:rPr lang="en-US" baseline="0" dirty="0" smtClean="0"/>
                        <a:t> for not making a purpose clear, for organizing illogically, or not developing ideas.</a:t>
                      </a:r>
                    </a:p>
                    <a:p>
                      <a:pPr>
                        <a:buFont typeface="Arial" pitchFamily="34" charset="0"/>
                        <a:buChar char="•"/>
                      </a:pPr>
                      <a:r>
                        <a:rPr lang="en-US" baseline="0" dirty="0" smtClean="0"/>
                        <a:t>Students are not aware of significant improvement in their own writing.</a:t>
                      </a:r>
                    </a:p>
                    <a:p>
                      <a:pPr>
                        <a:buFont typeface="Arial" pitchFamily="34" charset="0"/>
                        <a:buChar char="•"/>
                      </a:pPr>
                      <a:r>
                        <a:rPr lang="en-US" baseline="0" dirty="0" smtClean="0"/>
                        <a:t>Students are required to re-write, but re-writing focuses on correcting grammar, usage, and so on.</a:t>
                      </a:r>
                      <a:endParaRPr lang="en-US" dirty="0"/>
                    </a:p>
                  </a:txBody>
                  <a:tcPr/>
                </a:tc>
                <a:tc>
                  <a:txBody>
                    <a:bodyPr/>
                    <a:lstStyle/>
                    <a:p>
                      <a:pPr>
                        <a:buFont typeface="Arial" pitchFamily="34" charset="0"/>
                        <a:buChar char="•"/>
                      </a:pPr>
                      <a:r>
                        <a:rPr lang="en-US" u="sng" dirty="0" smtClean="0"/>
                        <a:t>Students are taught to stray from formula.</a:t>
                      </a:r>
                    </a:p>
                    <a:p>
                      <a:pPr>
                        <a:buFont typeface="Arial" pitchFamily="34" charset="0"/>
                        <a:buChar char="•"/>
                      </a:pPr>
                      <a:r>
                        <a:rPr lang="en-US" dirty="0" smtClean="0"/>
                        <a:t>Students are taught to brainstorm through thinking, talking, and free-writing, etc.</a:t>
                      </a:r>
                    </a:p>
                    <a:p>
                      <a:pPr>
                        <a:buFont typeface="Arial" pitchFamily="34" charset="0"/>
                        <a:buChar char="•"/>
                      </a:pPr>
                      <a:r>
                        <a:rPr lang="en-US" dirty="0" smtClean="0"/>
                        <a:t>Assignments are designed with explicit steps to teach purpose, organization, and idea development through inquiry.</a:t>
                      </a:r>
                    </a:p>
                    <a:p>
                      <a:pPr>
                        <a:buFont typeface="Arial" pitchFamily="34" charset="0"/>
                        <a:buChar char="•"/>
                      </a:pPr>
                      <a:r>
                        <a:rPr lang="en-US" dirty="0" smtClean="0"/>
                        <a:t>Students reflect</a:t>
                      </a:r>
                      <a:r>
                        <a:rPr lang="en-US" baseline="0" dirty="0" smtClean="0"/>
                        <a:t> on growth (or lack thereof) with specific writing skills.</a:t>
                      </a:r>
                    </a:p>
                    <a:p>
                      <a:pPr>
                        <a:buFont typeface="Arial" pitchFamily="34" charset="0"/>
                        <a:buChar char="•"/>
                      </a:pPr>
                      <a:r>
                        <a:rPr lang="en-US" baseline="0" dirty="0" smtClean="0"/>
                        <a:t>Students are encouraged to revise, focusing on skills other than those in the conventions trait.</a:t>
                      </a:r>
                      <a:endParaRPr lang="en-US" dirty="0"/>
                    </a:p>
                  </a:txBody>
                  <a:tcPr/>
                </a:tc>
              </a:tr>
            </a:tbl>
          </a:graphicData>
        </a:graphic>
      </p:graphicFrame>
      <p:pic>
        <p:nvPicPr>
          <p:cNvPr id="2050" name="Picture 2" descr="http://rds.yahoo.com/_ylt=A0S020kSDglM7BQAkC6jzbkF/SIG=12hmbc341/EXP=1275748242/**http%3a/owp.missouristate.edu/images/BecauseWritingMatters.jpg"/>
          <p:cNvPicPr>
            <a:picLocks noChangeAspect="1" noChangeArrowheads="1"/>
          </p:cNvPicPr>
          <p:nvPr/>
        </p:nvPicPr>
        <p:blipFill>
          <a:blip r:embed="rId3" cstate="print"/>
          <a:srcRect/>
          <a:stretch>
            <a:fillRect/>
          </a:stretch>
        </p:blipFill>
        <p:spPr bwMode="auto">
          <a:xfrm>
            <a:off x="304800" y="1866900"/>
            <a:ext cx="1336332" cy="1104900"/>
          </a:xfrm>
          <a:prstGeom prst="rect">
            <a:avLst/>
          </a:prstGeom>
          <a:noFill/>
        </p:spPr>
      </p:pic>
      <p:sp>
        <p:nvSpPr>
          <p:cNvPr id="9" name="TextBox 8"/>
          <p:cNvSpPr txBox="1"/>
          <p:nvPr/>
        </p:nvSpPr>
        <p:spPr>
          <a:xfrm>
            <a:off x="1828800" y="1981200"/>
            <a:ext cx="6934200" cy="923330"/>
          </a:xfrm>
          <a:prstGeom prst="rect">
            <a:avLst/>
          </a:prstGeom>
          <a:noFill/>
        </p:spPr>
        <p:txBody>
          <a:bodyPr wrap="square" rtlCol="0">
            <a:spAutoFit/>
          </a:bodyPr>
          <a:lstStyle/>
          <a:p>
            <a:r>
              <a:rPr lang="en-US" u="sng" dirty="0" smtClean="0"/>
              <a:t>Because Writing Matters</a:t>
            </a:r>
            <a:r>
              <a:rPr lang="en-US" dirty="0" smtClean="0"/>
              <a:t>, published by the National</a:t>
            </a:r>
            <a:br>
              <a:rPr lang="en-US" dirty="0" smtClean="0"/>
            </a:br>
            <a:r>
              <a:rPr lang="en-US" dirty="0" smtClean="0"/>
              <a:t>Writing Project and Carl </a:t>
            </a:r>
            <a:r>
              <a:rPr lang="en-US" dirty="0" err="1" smtClean="0"/>
              <a:t>Nagin</a:t>
            </a:r>
            <a:r>
              <a:rPr lang="en-US" dirty="0" smtClean="0"/>
              <a:t>, focuses on research about the difference between assigning writing and teaching writing as a process.</a:t>
            </a:r>
            <a:endParaRPr lang="en-US" u="sng"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teaching writing as a process</a:t>
            </a:r>
            <a:r>
              <a:rPr lang="en-US" sz="2000" dirty="0" smtClean="0"/>
              <a:t> and </a:t>
            </a:r>
            <a:r>
              <a:rPr lang="en-US" sz="2000" i="1" dirty="0" smtClean="0"/>
              <a:t>teaching it as a product</a:t>
            </a:r>
            <a:r>
              <a:rPr lang="en-US" sz="2000" dirty="0" smtClean="0"/>
              <a:t>?  What’s the difference between </a:t>
            </a:r>
            <a:r>
              <a:rPr lang="en-US" sz="2000" i="1" dirty="0" smtClean="0"/>
              <a:t>teaching</a:t>
            </a:r>
            <a:r>
              <a:rPr lang="en-US" sz="2000" dirty="0" smtClean="0"/>
              <a:t> writing and </a:t>
            </a:r>
            <a:r>
              <a:rPr lang="en-US" sz="2000" i="1" dirty="0" smtClean="0"/>
              <a:t>assigning</a:t>
            </a:r>
            <a:r>
              <a:rPr lang="en-US" sz="2000" dirty="0" smtClean="0"/>
              <a:t> writing? </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7410" name="Picture 2" descr="View Image">
            <a:hlinkClick r:id="rId3"/>
          </p:cNvPr>
          <p:cNvPicPr>
            <a:picLocks noChangeAspect="1" noChangeArrowheads="1"/>
          </p:cNvPicPr>
          <p:nvPr/>
        </p:nvPicPr>
        <p:blipFill>
          <a:blip r:embed="rId4" cstate="print"/>
          <a:srcRect/>
          <a:stretch>
            <a:fillRect/>
          </a:stretch>
        </p:blipFill>
        <p:spPr bwMode="auto">
          <a:xfrm>
            <a:off x="323850" y="1857375"/>
            <a:ext cx="1428750" cy="1800225"/>
          </a:xfrm>
          <a:prstGeom prst="rect">
            <a:avLst/>
          </a:prstGeom>
          <a:noFill/>
          <a:ln>
            <a:solidFill>
              <a:schemeClr val="tx1"/>
            </a:solidFill>
          </a:ln>
        </p:spPr>
      </p:pic>
      <p:sp>
        <p:nvSpPr>
          <p:cNvPr id="11" name="TextBox 10"/>
          <p:cNvSpPr txBox="1"/>
          <p:nvPr/>
        </p:nvSpPr>
        <p:spPr>
          <a:xfrm>
            <a:off x="1828800" y="1905000"/>
            <a:ext cx="6858000" cy="1477328"/>
          </a:xfrm>
          <a:prstGeom prst="rect">
            <a:avLst/>
          </a:prstGeom>
          <a:noFill/>
        </p:spPr>
        <p:txBody>
          <a:bodyPr wrap="square" rtlCol="0">
            <a:spAutoFit/>
          </a:bodyPr>
          <a:lstStyle/>
          <a:p>
            <a:r>
              <a:rPr lang="en-US" dirty="0" smtClean="0"/>
              <a:t>Vicki </a:t>
            </a:r>
            <a:r>
              <a:rPr lang="en-US" dirty="0" err="1" smtClean="0"/>
              <a:t>Spandel’s</a:t>
            </a:r>
            <a:r>
              <a:rPr lang="en-US" dirty="0" smtClean="0"/>
              <a:t> The </a:t>
            </a:r>
            <a:r>
              <a:rPr lang="en-US" u="sng" dirty="0" smtClean="0"/>
              <a:t>9 Rights of Every Writer</a:t>
            </a:r>
            <a:r>
              <a:rPr lang="en-US" dirty="0" smtClean="0"/>
              <a:t> is a </a:t>
            </a:r>
            <a:br>
              <a:rPr lang="en-US" dirty="0" smtClean="0"/>
            </a:br>
            <a:r>
              <a:rPr lang="en-US" dirty="0" smtClean="0"/>
              <a:t>guide for teachers that helps them explore a philosophical rationale for using extra class-time to teach the writing process </a:t>
            </a:r>
            <a:r>
              <a:rPr lang="en-US" i="1" dirty="0" smtClean="0"/>
              <a:t>really</a:t>
            </a:r>
            <a:r>
              <a:rPr lang="en-US" dirty="0" smtClean="0"/>
              <a:t> well.  </a:t>
            </a:r>
          </a:p>
          <a:p>
            <a:endParaRPr lang="en-US" dirty="0" smtClean="0"/>
          </a:p>
          <a:p>
            <a:r>
              <a:rPr lang="en-US" dirty="0" smtClean="0"/>
              <a:t>Her “8</a:t>
            </a:r>
            <a:r>
              <a:rPr lang="en-US" baseline="30000" dirty="0" smtClean="0"/>
              <a:t>th</a:t>
            </a:r>
            <a:r>
              <a:rPr lang="en-US" dirty="0" smtClean="0"/>
              <a:t> Right” is called “The Right to Go beyond Formula.”</a:t>
            </a:r>
            <a:endParaRPr lang="en-US" dirty="0"/>
          </a:p>
        </p:txBody>
      </p:sp>
      <p:sp>
        <p:nvSpPr>
          <p:cNvPr id="12" name="TextBox 11"/>
          <p:cNvSpPr txBox="1"/>
          <p:nvPr/>
        </p:nvSpPr>
        <p:spPr>
          <a:xfrm>
            <a:off x="914400" y="3953470"/>
            <a:ext cx="7391400" cy="923330"/>
          </a:xfrm>
          <a:prstGeom prst="rect">
            <a:avLst/>
          </a:prstGeom>
          <a:solidFill>
            <a:srgbClr val="FFFF99"/>
          </a:solidFill>
          <a:ln>
            <a:solidFill>
              <a:schemeClr val="accent1"/>
            </a:solidFill>
          </a:ln>
        </p:spPr>
        <p:txBody>
          <a:bodyPr wrap="square" rtlCol="0">
            <a:spAutoFit/>
          </a:bodyPr>
          <a:lstStyle/>
          <a:p>
            <a:r>
              <a:rPr lang="en-US" dirty="0" smtClean="0"/>
              <a:t>“The most important reason to avoid formula—indeed run from it as fast as our feet will carry us—is that it stifles thinking.”</a:t>
            </a:r>
          </a:p>
          <a:p>
            <a:r>
              <a:rPr lang="en-US" dirty="0" smtClean="0"/>
              <a:t>						--Vicki </a:t>
            </a:r>
            <a:r>
              <a:rPr lang="en-US" dirty="0" err="1" smtClean="0"/>
              <a:t>Spandel</a:t>
            </a:r>
            <a:endParaRPr lang="en-US" dirty="0"/>
          </a:p>
        </p:txBody>
      </p:sp>
      <p:sp>
        <p:nvSpPr>
          <p:cNvPr id="13" name="TextBox 12"/>
          <p:cNvSpPr txBox="1"/>
          <p:nvPr/>
        </p:nvSpPr>
        <p:spPr>
          <a:xfrm>
            <a:off x="914400" y="5105400"/>
            <a:ext cx="7391400" cy="1477328"/>
          </a:xfrm>
          <a:prstGeom prst="rect">
            <a:avLst/>
          </a:prstGeom>
          <a:solidFill>
            <a:srgbClr val="FFFF99"/>
          </a:solidFill>
          <a:ln>
            <a:solidFill>
              <a:schemeClr val="accent1"/>
            </a:solidFill>
          </a:ln>
        </p:spPr>
        <p:txBody>
          <a:bodyPr wrap="square" rtlCol="0">
            <a:spAutoFit/>
          </a:bodyPr>
          <a:lstStyle/>
          <a:p>
            <a:r>
              <a:rPr lang="en-US" dirty="0" smtClean="0"/>
              <a:t>“In attempting to take the mystery away from writing and make it more accessible, the formulaic approach winds up hindering students from exploring their ideas, reactions, and interpretations—the rich chaotic mess from which true insight and thoughtfulness can emerge.”</a:t>
            </a:r>
          </a:p>
          <a:p>
            <a:r>
              <a:rPr lang="en-US" dirty="0" smtClean="0"/>
              <a:t>						--Mark Wiley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teaching writing as a process</a:t>
            </a:r>
            <a:r>
              <a:rPr lang="en-US" sz="2000" dirty="0" smtClean="0"/>
              <a:t> and </a:t>
            </a:r>
            <a:r>
              <a:rPr lang="en-US" sz="2000" i="1" dirty="0" smtClean="0"/>
              <a:t>teaching it as a product</a:t>
            </a:r>
            <a:r>
              <a:rPr lang="en-US" sz="2000" dirty="0" smtClean="0"/>
              <a:t>?  What’s the difference between </a:t>
            </a:r>
            <a:r>
              <a:rPr lang="en-US" sz="2000" i="1" dirty="0" smtClean="0"/>
              <a:t>teaching</a:t>
            </a:r>
            <a:r>
              <a:rPr lang="en-US" sz="2000" dirty="0" smtClean="0"/>
              <a:t> writing and </a:t>
            </a:r>
            <a:r>
              <a:rPr lang="en-US" sz="2000" i="1" dirty="0" smtClean="0"/>
              <a:t>assigning</a:t>
            </a:r>
            <a:r>
              <a:rPr lang="en-US" sz="2000" dirty="0" smtClean="0"/>
              <a:t> writing? </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7" name="Table 6"/>
          <p:cNvGraphicFramePr>
            <a:graphicFrameLocks noGrp="1"/>
          </p:cNvGraphicFramePr>
          <p:nvPr/>
        </p:nvGraphicFramePr>
        <p:xfrm>
          <a:off x="381000" y="3124200"/>
          <a:ext cx="8458200" cy="3479800"/>
        </p:xfrm>
        <a:graphic>
          <a:graphicData uri="http://schemas.openxmlformats.org/drawingml/2006/table">
            <a:tbl>
              <a:tblPr firstRow="1" bandRow="1">
                <a:tableStyleId>{5C22544A-7EE6-4342-B048-85BDC9FD1C3A}</a:tableStyleId>
              </a:tblPr>
              <a:tblGrid>
                <a:gridCol w="4229100"/>
                <a:gridCol w="4229100"/>
              </a:tblGrid>
              <a:tr h="370840">
                <a:tc>
                  <a:txBody>
                    <a:bodyPr/>
                    <a:lstStyle/>
                    <a:p>
                      <a:pPr algn="ctr"/>
                      <a:r>
                        <a:rPr lang="en-US" dirty="0" smtClean="0"/>
                        <a:t>Writing is Simply Assigned:</a:t>
                      </a:r>
                      <a:endParaRPr lang="en-US" dirty="0"/>
                    </a:p>
                  </a:txBody>
                  <a:tcPr/>
                </a:tc>
                <a:tc>
                  <a:txBody>
                    <a:bodyPr/>
                    <a:lstStyle/>
                    <a:p>
                      <a:pPr algn="ctr"/>
                      <a:r>
                        <a:rPr lang="en-US" dirty="0" smtClean="0"/>
                        <a:t>Writing is Explicitly Taught as a Process:</a:t>
                      </a:r>
                      <a:endParaRPr lang="en-US" dirty="0"/>
                    </a:p>
                  </a:txBody>
                  <a:tcPr/>
                </a:tc>
              </a:tr>
              <a:tr h="370840">
                <a:tc>
                  <a:txBody>
                    <a:bodyPr/>
                    <a:lstStyle/>
                    <a:p>
                      <a:pPr>
                        <a:buFont typeface="Arial" pitchFamily="34" charset="0"/>
                        <a:buChar char="•"/>
                      </a:pPr>
                      <a:r>
                        <a:rPr lang="en-US" dirty="0" smtClean="0"/>
                        <a:t>Writing assignments are mostly formulaic.</a:t>
                      </a:r>
                    </a:p>
                    <a:p>
                      <a:pPr>
                        <a:buFont typeface="Arial" pitchFamily="34" charset="0"/>
                        <a:buChar char="•"/>
                      </a:pPr>
                      <a:r>
                        <a:rPr lang="en-US" u="sng" dirty="0" smtClean="0"/>
                        <a:t>Students</a:t>
                      </a:r>
                      <a:r>
                        <a:rPr lang="en-US" u="sng" baseline="0" dirty="0" smtClean="0"/>
                        <a:t> are required to write without much forethought.</a:t>
                      </a:r>
                      <a:endParaRPr lang="en-US" u="sng" dirty="0" smtClean="0"/>
                    </a:p>
                    <a:p>
                      <a:pPr>
                        <a:buFont typeface="Arial" pitchFamily="34" charset="0"/>
                        <a:buChar char="•"/>
                      </a:pPr>
                      <a:r>
                        <a:rPr lang="en-US" dirty="0" smtClean="0"/>
                        <a:t>Students are criticized</a:t>
                      </a:r>
                      <a:r>
                        <a:rPr lang="en-US" baseline="0" dirty="0" smtClean="0"/>
                        <a:t> for not making a purpose clear, for organizing illogically, or not developing ideas.</a:t>
                      </a:r>
                    </a:p>
                    <a:p>
                      <a:pPr>
                        <a:buFont typeface="Arial" pitchFamily="34" charset="0"/>
                        <a:buChar char="•"/>
                      </a:pPr>
                      <a:r>
                        <a:rPr lang="en-US" baseline="0" dirty="0" smtClean="0"/>
                        <a:t>Students are not aware of significant improvement in their own writing.</a:t>
                      </a:r>
                    </a:p>
                    <a:p>
                      <a:pPr>
                        <a:buFont typeface="Arial" pitchFamily="34" charset="0"/>
                        <a:buChar char="•"/>
                      </a:pPr>
                      <a:r>
                        <a:rPr lang="en-US" baseline="0" dirty="0" smtClean="0"/>
                        <a:t>Students are required to re-write, but re-writing focuses on correcting grammar, usage, and so on.</a:t>
                      </a:r>
                      <a:endParaRPr lang="en-US" dirty="0"/>
                    </a:p>
                  </a:txBody>
                  <a:tcPr/>
                </a:tc>
                <a:tc>
                  <a:txBody>
                    <a:bodyPr/>
                    <a:lstStyle/>
                    <a:p>
                      <a:pPr>
                        <a:buFont typeface="Arial" pitchFamily="34" charset="0"/>
                        <a:buChar char="•"/>
                      </a:pPr>
                      <a:r>
                        <a:rPr lang="en-US" dirty="0" smtClean="0"/>
                        <a:t>Students are taught to stray from formula.</a:t>
                      </a:r>
                    </a:p>
                    <a:p>
                      <a:pPr>
                        <a:buFont typeface="Arial" pitchFamily="34" charset="0"/>
                        <a:buChar char="•"/>
                      </a:pPr>
                      <a:r>
                        <a:rPr lang="en-US" u="sng" dirty="0" smtClean="0"/>
                        <a:t>Students are taught to brainstorm through thinking, talking, and free-writing, etc.</a:t>
                      </a:r>
                    </a:p>
                    <a:p>
                      <a:pPr>
                        <a:buFont typeface="Arial" pitchFamily="34" charset="0"/>
                        <a:buChar char="•"/>
                      </a:pPr>
                      <a:r>
                        <a:rPr lang="en-US" dirty="0" smtClean="0"/>
                        <a:t>Assignments are designed with explicit steps to teach purpose, organization, and idea development through inquiry.</a:t>
                      </a:r>
                    </a:p>
                    <a:p>
                      <a:pPr>
                        <a:buFont typeface="Arial" pitchFamily="34" charset="0"/>
                        <a:buChar char="•"/>
                      </a:pPr>
                      <a:r>
                        <a:rPr lang="en-US" dirty="0" smtClean="0"/>
                        <a:t>Students reflect</a:t>
                      </a:r>
                      <a:r>
                        <a:rPr lang="en-US" baseline="0" dirty="0" smtClean="0"/>
                        <a:t> on growth (or lack thereof) with specific writing skills.</a:t>
                      </a:r>
                    </a:p>
                    <a:p>
                      <a:pPr>
                        <a:buFont typeface="Arial" pitchFamily="34" charset="0"/>
                        <a:buChar char="•"/>
                      </a:pPr>
                      <a:r>
                        <a:rPr lang="en-US" baseline="0" dirty="0" smtClean="0"/>
                        <a:t>Students are encouraged to revise, focusing on skills other than those in the conventions trait.</a:t>
                      </a:r>
                      <a:endParaRPr lang="en-US" dirty="0"/>
                    </a:p>
                  </a:txBody>
                  <a:tcPr/>
                </a:tc>
              </a:tr>
            </a:tbl>
          </a:graphicData>
        </a:graphic>
      </p:graphicFrame>
      <p:pic>
        <p:nvPicPr>
          <p:cNvPr id="2050" name="Picture 2" descr="http://rds.yahoo.com/_ylt=A0S020kSDglM7BQAkC6jzbkF/SIG=12hmbc341/EXP=1275748242/**http%3a/owp.missouristate.edu/images/BecauseWritingMatters.jpg"/>
          <p:cNvPicPr>
            <a:picLocks noChangeAspect="1" noChangeArrowheads="1"/>
          </p:cNvPicPr>
          <p:nvPr/>
        </p:nvPicPr>
        <p:blipFill>
          <a:blip r:embed="rId3" cstate="print"/>
          <a:srcRect/>
          <a:stretch>
            <a:fillRect/>
          </a:stretch>
        </p:blipFill>
        <p:spPr bwMode="auto">
          <a:xfrm>
            <a:off x="304800" y="1866900"/>
            <a:ext cx="1336332" cy="1104900"/>
          </a:xfrm>
          <a:prstGeom prst="rect">
            <a:avLst/>
          </a:prstGeom>
          <a:noFill/>
        </p:spPr>
      </p:pic>
      <p:sp>
        <p:nvSpPr>
          <p:cNvPr id="9" name="TextBox 8"/>
          <p:cNvSpPr txBox="1"/>
          <p:nvPr/>
        </p:nvSpPr>
        <p:spPr>
          <a:xfrm>
            <a:off x="1828800" y="1981200"/>
            <a:ext cx="6934200" cy="923330"/>
          </a:xfrm>
          <a:prstGeom prst="rect">
            <a:avLst/>
          </a:prstGeom>
          <a:noFill/>
        </p:spPr>
        <p:txBody>
          <a:bodyPr wrap="square" rtlCol="0">
            <a:spAutoFit/>
          </a:bodyPr>
          <a:lstStyle/>
          <a:p>
            <a:r>
              <a:rPr lang="en-US" u="sng" dirty="0" smtClean="0"/>
              <a:t>Because Writing Matters</a:t>
            </a:r>
            <a:r>
              <a:rPr lang="en-US" dirty="0" smtClean="0"/>
              <a:t>, published by the National</a:t>
            </a:r>
            <a:br>
              <a:rPr lang="en-US" dirty="0" smtClean="0"/>
            </a:br>
            <a:r>
              <a:rPr lang="en-US" dirty="0" smtClean="0"/>
              <a:t>Writing Project and Carl </a:t>
            </a:r>
            <a:r>
              <a:rPr lang="en-US" dirty="0" err="1" smtClean="0"/>
              <a:t>Nagin</a:t>
            </a:r>
            <a:r>
              <a:rPr lang="en-US" dirty="0" smtClean="0"/>
              <a:t>, focuses on research about the difference between assigning writing and teaching writing as a process.</a:t>
            </a:r>
            <a:endParaRPr lang="en-US" u="sng"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teaching</a:t>
            </a:r>
            <a:r>
              <a:rPr lang="en-US" sz="2000" dirty="0" smtClean="0"/>
              <a:t> writing and </a:t>
            </a:r>
            <a:r>
              <a:rPr lang="en-US" sz="2000" i="1" dirty="0" smtClean="0"/>
              <a:t>assigning</a:t>
            </a:r>
            <a:r>
              <a:rPr lang="en-US" sz="2000" dirty="0" smtClean="0"/>
              <a:t> writing?  What’s the difference between </a:t>
            </a:r>
            <a:r>
              <a:rPr lang="en-US" sz="2000" i="1" dirty="0" smtClean="0"/>
              <a:t>teaching writing as a process</a:t>
            </a:r>
            <a:r>
              <a:rPr lang="en-US" sz="2000" dirty="0" smtClean="0"/>
              <a:t> and </a:t>
            </a:r>
            <a:r>
              <a:rPr lang="en-US" sz="2000" i="1" dirty="0" smtClean="0"/>
              <a:t>teaching it as a product</a:t>
            </a:r>
            <a:r>
              <a:rPr lang="en-US" sz="2000" dirty="0" smtClean="0"/>
              <a: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600200" y="1905000"/>
            <a:ext cx="7315200" cy="1477328"/>
          </a:xfrm>
          <a:prstGeom prst="rect">
            <a:avLst/>
          </a:prstGeom>
          <a:noFill/>
        </p:spPr>
        <p:txBody>
          <a:bodyPr wrap="square" rtlCol="0">
            <a:spAutoFit/>
          </a:bodyPr>
          <a:lstStyle/>
          <a:p>
            <a:r>
              <a:rPr lang="en-US" b="1" dirty="0" smtClean="0"/>
              <a:t>Donald H. Graves</a:t>
            </a:r>
            <a:r>
              <a:rPr lang="en-US" dirty="0" smtClean="0"/>
              <a:t> has been involved in writing </a:t>
            </a:r>
            <a:br>
              <a:rPr lang="en-US" dirty="0" smtClean="0"/>
            </a:br>
            <a:r>
              <a:rPr lang="en-US" dirty="0" smtClean="0"/>
              <a:t>research for two decades. His books </a:t>
            </a:r>
            <a:r>
              <a:rPr lang="en-US" i="1" dirty="0" smtClean="0"/>
              <a:t>Writing: Teachers &amp; Children at Work</a:t>
            </a:r>
            <a:r>
              <a:rPr lang="en-US" dirty="0" smtClean="0"/>
              <a:t> (Heinemann, 1983) and </a:t>
            </a:r>
            <a:r>
              <a:rPr lang="en-US" i="1" dirty="0" smtClean="0"/>
              <a:t>A Fresh Look at Writing </a:t>
            </a:r>
            <a:r>
              <a:rPr lang="en-US" dirty="0" smtClean="0"/>
              <a:t>(Heinemann, 1994) are best-sellers throughout the English-speaking world and have revolutionized the way writing is taught in schools. </a:t>
            </a:r>
            <a:endParaRPr lang="en-US" dirty="0"/>
          </a:p>
        </p:txBody>
      </p:sp>
      <p:sp>
        <p:nvSpPr>
          <p:cNvPr id="13" name="TextBox 12"/>
          <p:cNvSpPr txBox="1"/>
          <p:nvPr/>
        </p:nvSpPr>
        <p:spPr>
          <a:xfrm>
            <a:off x="914400" y="3505200"/>
            <a:ext cx="7391400" cy="2862322"/>
          </a:xfrm>
          <a:prstGeom prst="rect">
            <a:avLst/>
          </a:prstGeom>
          <a:solidFill>
            <a:srgbClr val="FFFF99"/>
          </a:solidFill>
          <a:ln>
            <a:solidFill>
              <a:schemeClr val="accent1"/>
            </a:solidFill>
          </a:ln>
        </p:spPr>
        <p:txBody>
          <a:bodyPr wrap="square" rtlCol="0">
            <a:spAutoFit/>
          </a:bodyPr>
          <a:lstStyle/>
          <a:p>
            <a:r>
              <a:rPr lang="en-US" dirty="0" smtClean="0"/>
              <a:t>“The writing process is anything a writer does from the time the idea came until the piece is completed or abandoned.  There is no particular order.  So it’s not effective to teach writing process in a lock-step, rigid manner.  What a good writing teacher does is help students see where writing comes from: in a chance remark or an article that really burns you up.  I still hold by my original statement: if kids don’t write more than three days a week, they’re dead, and it’s very hard to become a writer.  If you provide frequent occasions for writing, then the students start to think about writing when they’re not doing it.  I call it a state of constant composition.”</a:t>
            </a:r>
            <a:br>
              <a:rPr lang="en-US" dirty="0" smtClean="0"/>
            </a:br>
            <a:r>
              <a:rPr lang="en-US" dirty="0" smtClean="0"/>
              <a:t>					              --Donald H. Graves</a:t>
            </a:r>
            <a:endParaRPr lang="en-US" dirty="0"/>
          </a:p>
        </p:txBody>
      </p:sp>
      <p:pic>
        <p:nvPicPr>
          <p:cNvPr id="19458" name="Picture 2" descr="View Image"/>
          <p:cNvPicPr>
            <a:picLocks noChangeAspect="1" noChangeArrowheads="1"/>
          </p:cNvPicPr>
          <p:nvPr/>
        </p:nvPicPr>
        <p:blipFill>
          <a:blip r:embed="rId3" cstate="print"/>
          <a:srcRect/>
          <a:stretch>
            <a:fillRect/>
          </a:stretch>
        </p:blipFill>
        <p:spPr bwMode="auto">
          <a:xfrm>
            <a:off x="381000" y="1981200"/>
            <a:ext cx="1219200" cy="1276350"/>
          </a:xfrm>
          <a:prstGeom prst="rect">
            <a:avLst/>
          </a:prstGeom>
          <a:noFill/>
          <a:ln>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teaching</a:t>
            </a:r>
            <a:r>
              <a:rPr lang="en-US" sz="2000" dirty="0" smtClean="0"/>
              <a:t> writing and </a:t>
            </a:r>
            <a:r>
              <a:rPr lang="en-US" sz="2000" i="1" dirty="0" smtClean="0"/>
              <a:t>assigning</a:t>
            </a:r>
            <a:r>
              <a:rPr lang="en-US" sz="2000" dirty="0" smtClean="0"/>
              <a:t> writing?  What’s the difference between </a:t>
            </a:r>
            <a:r>
              <a:rPr lang="en-US" sz="2000" i="1" dirty="0" smtClean="0"/>
              <a:t>teaching writing as a process</a:t>
            </a:r>
            <a:r>
              <a:rPr lang="en-US" sz="2000" dirty="0" smtClean="0"/>
              <a:t> and </a:t>
            </a:r>
            <a:r>
              <a:rPr lang="en-US" sz="2000" i="1" dirty="0" smtClean="0"/>
              <a:t>teaching it as a product</a:t>
            </a:r>
            <a:r>
              <a:rPr lang="en-US" sz="2000" dirty="0" smtClean="0"/>
              <a: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7" name="Table 6"/>
          <p:cNvGraphicFramePr>
            <a:graphicFrameLocks noGrp="1"/>
          </p:cNvGraphicFramePr>
          <p:nvPr/>
        </p:nvGraphicFramePr>
        <p:xfrm>
          <a:off x="381000" y="3124200"/>
          <a:ext cx="8458200" cy="3479800"/>
        </p:xfrm>
        <a:graphic>
          <a:graphicData uri="http://schemas.openxmlformats.org/drawingml/2006/table">
            <a:tbl>
              <a:tblPr firstRow="1" bandRow="1">
                <a:tableStyleId>{5C22544A-7EE6-4342-B048-85BDC9FD1C3A}</a:tableStyleId>
              </a:tblPr>
              <a:tblGrid>
                <a:gridCol w="4229100"/>
                <a:gridCol w="4229100"/>
              </a:tblGrid>
              <a:tr h="370840">
                <a:tc>
                  <a:txBody>
                    <a:bodyPr/>
                    <a:lstStyle/>
                    <a:p>
                      <a:pPr algn="ctr"/>
                      <a:r>
                        <a:rPr lang="en-US" dirty="0" smtClean="0"/>
                        <a:t>Writing is Simply Assigned:</a:t>
                      </a:r>
                      <a:endParaRPr lang="en-US" dirty="0"/>
                    </a:p>
                  </a:txBody>
                  <a:tcPr/>
                </a:tc>
                <a:tc>
                  <a:txBody>
                    <a:bodyPr/>
                    <a:lstStyle/>
                    <a:p>
                      <a:pPr algn="ctr"/>
                      <a:r>
                        <a:rPr lang="en-US" dirty="0" smtClean="0"/>
                        <a:t>Writing is Explicitly Taught as a Process:</a:t>
                      </a:r>
                      <a:endParaRPr lang="en-US" dirty="0"/>
                    </a:p>
                  </a:txBody>
                  <a:tcPr/>
                </a:tc>
              </a:tr>
              <a:tr h="370840">
                <a:tc>
                  <a:txBody>
                    <a:bodyPr/>
                    <a:lstStyle/>
                    <a:p>
                      <a:pPr>
                        <a:buFont typeface="Arial" pitchFamily="34" charset="0"/>
                        <a:buChar char="•"/>
                      </a:pPr>
                      <a:r>
                        <a:rPr lang="en-US" dirty="0" smtClean="0"/>
                        <a:t>Writing assignments are mostly formulaic.</a:t>
                      </a:r>
                    </a:p>
                    <a:p>
                      <a:pPr>
                        <a:buFont typeface="Arial" pitchFamily="34" charset="0"/>
                        <a:buChar char="•"/>
                      </a:pPr>
                      <a:r>
                        <a:rPr lang="en-US" u="none" dirty="0" smtClean="0"/>
                        <a:t>Students</a:t>
                      </a:r>
                      <a:r>
                        <a:rPr lang="en-US" u="none" baseline="0" dirty="0" smtClean="0"/>
                        <a:t> are required to write without much forethought.</a:t>
                      </a:r>
                      <a:endParaRPr lang="en-US" u="none" dirty="0" smtClean="0"/>
                    </a:p>
                    <a:p>
                      <a:pPr>
                        <a:buFont typeface="Arial" pitchFamily="34" charset="0"/>
                        <a:buChar char="•"/>
                      </a:pPr>
                      <a:r>
                        <a:rPr lang="en-US" dirty="0" smtClean="0"/>
                        <a:t>Students are criticized</a:t>
                      </a:r>
                      <a:r>
                        <a:rPr lang="en-US" baseline="0" dirty="0" smtClean="0"/>
                        <a:t> for not making a purpose clear, for organizing illogically, or not developing ideas.</a:t>
                      </a:r>
                    </a:p>
                    <a:p>
                      <a:pPr>
                        <a:buFont typeface="Arial" pitchFamily="34" charset="0"/>
                        <a:buChar char="•"/>
                      </a:pPr>
                      <a:r>
                        <a:rPr lang="en-US" baseline="0" dirty="0" smtClean="0"/>
                        <a:t>Students are not aware of significant improvement in their own writing.</a:t>
                      </a:r>
                    </a:p>
                    <a:p>
                      <a:pPr>
                        <a:buFont typeface="Arial" pitchFamily="34" charset="0"/>
                        <a:buChar char="•"/>
                      </a:pPr>
                      <a:r>
                        <a:rPr lang="en-US" baseline="0" dirty="0" smtClean="0"/>
                        <a:t>Students are required to re-write, but re-writing focuses on correcting grammar, usage, and so on.</a:t>
                      </a:r>
                      <a:endParaRPr lang="en-US" dirty="0"/>
                    </a:p>
                  </a:txBody>
                  <a:tcPr/>
                </a:tc>
                <a:tc>
                  <a:txBody>
                    <a:bodyPr/>
                    <a:lstStyle/>
                    <a:p>
                      <a:pPr>
                        <a:buFont typeface="Arial" pitchFamily="34" charset="0"/>
                        <a:buChar char="•"/>
                      </a:pPr>
                      <a:r>
                        <a:rPr lang="en-US" dirty="0" smtClean="0"/>
                        <a:t>Students are taught to stray from formula.</a:t>
                      </a:r>
                    </a:p>
                    <a:p>
                      <a:pPr>
                        <a:buFont typeface="Arial" pitchFamily="34" charset="0"/>
                        <a:buChar char="•"/>
                      </a:pPr>
                      <a:r>
                        <a:rPr lang="en-US" u="none" dirty="0" smtClean="0"/>
                        <a:t>Students are taught to brainstorm through thinking, talking, and free-writing, etc.</a:t>
                      </a:r>
                    </a:p>
                    <a:p>
                      <a:pPr>
                        <a:buFont typeface="Arial" pitchFamily="34" charset="0"/>
                        <a:buChar char="•"/>
                      </a:pPr>
                      <a:r>
                        <a:rPr lang="en-US" u="sng" dirty="0" smtClean="0"/>
                        <a:t>Assignments are designed with explicit steps to teach purpose, organization, and idea development through inquiry.</a:t>
                      </a:r>
                    </a:p>
                    <a:p>
                      <a:pPr>
                        <a:buFont typeface="Arial" pitchFamily="34" charset="0"/>
                        <a:buChar char="•"/>
                      </a:pPr>
                      <a:r>
                        <a:rPr lang="en-US" u="sng" dirty="0" smtClean="0"/>
                        <a:t>Students reflect</a:t>
                      </a:r>
                      <a:r>
                        <a:rPr lang="en-US" u="sng" baseline="0" dirty="0" smtClean="0"/>
                        <a:t> on growth (or lack thereof) with specific writing skills.</a:t>
                      </a:r>
                    </a:p>
                    <a:p>
                      <a:pPr>
                        <a:buFont typeface="Arial" pitchFamily="34" charset="0"/>
                        <a:buChar char="•"/>
                      </a:pPr>
                      <a:r>
                        <a:rPr lang="en-US" u="sng" baseline="0" dirty="0" smtClean="0"/>
                        <a:t>Students are encouraged to revise, focusing on skills other than those in the conventions trait</a:t>
                      </a:r>
                      <a:endParaRPr lang="en-US" u="sng" dirty="0"/>
                    </a:p>
                  </a:txBody>
                  <a:tcPr/>
                </a:tc>
              </a:tr>
            </a:tbl>
          </a:graphicData>
        </a:graphic>
      </p:graphicFrame>
      <p:pic>
        <p:nvPicPr>
          <p:cNvPr id="2050" name="Picture 2" descr="http://rds.yahoo.com/_ylt=A0S020kSDglM7BQAkC6jzbkF/SIG=12hmbc341/EXP=1275748242/**http%3a/owp.missouristate.edu/images/BecauseWritingMatters.jpg"/>
          <p:cNvPicPr>
            <a:picLocks noChangeAspect="1" noChangeArrowheads="1"/>
          </p:cNvPicPr>
          <p:nvPr/>
        </p:nvPicPr>
        <p:blipFill>
          <a:blip r:embed="rId3" cstate="print"/>
          <a:srcRect/>
          <a:stretch>
            <a:fillRect/>
          </a:stretch>
        </p:blipFill>
        <p:spPr bwMode="auto">
          <a:xfrm>
            <a:off x="304800" y="1866900"/>
            <a:ext cx="1336332" cy="1104900"/>
          </a:xfrm>
          <a:prstGeom prst="rect">
            <a:avLst/>
          </a:prstGeom>
          <a:noFill/>
        </p:spPr>
      </p:pic>
      <p:sp>
        <p:nvSpPr>
          <p:cNvPr id="9" name="TextBox 8"/>
          <p:cNvSpPr txBox="1"/>
          <p:nvPr/>
        </p:nvSpPr>
        <p:spPr>
          <a:xfrm>
            <a:off x="1828800" y="1981200"/>
            <a:ext cx="6934200" cy="923330"/>
          </a:xfrm>
          <a:prstGeom prst="rect">
            <a:avLst/>
          </a:prstGeom>
          <a:noFill/>
        </p:spPr>
        <p:txBody>
          <a:bodyPr wrap="square" rtlCol="0">
            <a:spAutoFit/>
          </a:bodyPr>
          <a:lstStyle/>
          <a:p>
            <a:r>
              <a:rPr lang="en-US" u="sng" dirty="0" smtClean="0"/>
              <a:t>Because Writing Matters</a:t>
            </a:r>
            <a:r>
              <a:rPr lang="en-US" dirty="0" smtClean="0"/>
              <a:t>, published by the National</a:t>
            </a:r>
            <a:br>
              <a:rPr lang="en-US" dirty="0" smtClean="0"/>
            </a:br>
            <a:r>
              <a:rPr lang="en-US" dirty="0" smtClean="0"/>
              <a:t>Writing Project and Carl </a:t>
            </a:r>
            <a:r>
              <a:rPr lang="en-US" dirty="0" err="1" smtClean="0"/>
              <a:t>Nagin</a:t>
            </a:r>
            <a:r>
              <a:rPr lang="en-US" dirty="0" smtClean="0"/>
              <a:t>, focuses on research about the difference between assigning writing and teaching writing as a process.</a:t>
            </a:r>
            <a:endParaRPr lang="en-US" u="sng"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teaching writing as a process</a:t>
            </a:r>
            <a:r>
              <a:rPr lang="en-US" sz="2000" dirty="0" smtClean="0"/>
              <a:t> and </a:t>
            </a:r>
            <a:r>
              <a:rPr lang="en-US" sz="2000" i="1" dirty="0" smtClean="0"/>
              <a:t>teaching it as a product</a:t>
            </a:r>
            <a:r>
              <a:rPr lang="en-US" sz="2000" dirty="0" smtClean="0"/>
              <a:t>?  What’s the difference between </a:t>
            </a:r>
            <a:r>
              <a:rPr lang="en-US" sz="2000" i="1" dirty="0" smtClean="0"/>
              <a:t>teaching</a:t>
            </a:r>
            <a:r>
              <a:rPr lang="en-US" sz="2000" dirty="0" smtClean="0"/>
              <a:t> writing and </a:t>
            </a:r>
            <a:r>
              <a:rPr lang="en-US" sz="2000" i="1" dirty="0" smtClean="0"/>
              <a:t>assigning</a:t>
            </a:r>
            <a:r>
              <a:rPr lang="en-US" sz="2000" dirty="0" smtClean="0"/>
              <a:t> writing? </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2530" name="Picture 2" descr="http://www.unr.edu/educ/nnwp/Images/NNWP_Publications/TRAITS_Guide.jpg"/>
          <p:cNvPicPr>
            <a:picLocks noChangeAspect="1" noChangeArrowheads="1"/>
          </p:cNvPicPr>
          <p:nvPr/>
        </p:nvPicPr>
        <p:blipFill>
          <a:blip r:embed="rId3" cstate="print"/>
          <a:srcRect/>
          <a:stretch>
            <a:fillRect/>
          </a:stretch>
        </p:blipFill>
        <p:spPr bwMode="auto">
          <a:xfrm>
            <a:off x="514350" y="2124074"/>
            <a:ext cx="2381250" cy="3057526"/>
          </a:xfrm>
          <a:prstGeom prst="rect">
            <a:avLst/>
          </a:prstGeom>
          <a:noFill/>
        </p:spPr>
      </p:pic>
      <p:sp>
        <p:nvSpPr>
          <p:cNvPr id="10" name="TextBox 9"/>
          <p:cNvSpPr txBox="1"/>
          <p:nvPr/>
        </p:nvSpPr>
        <p:spPr>
          <a:xfrm>
            <a:off x="2971800" y="2209800"/>
            <a:ext cx="5715000" cy="400110"/>
          </a:xfrm>
          <a:prstGeom prst="rect">
            <a:avLst/>
          </a:prstGeom>
          <a:noFill/>
        </p:spPr>
        <p:txBody>
          <a:bodyPr wrap="square" rtlCol="0">
            <a:spAutoFit/>
          </a:bodyPr>
          <a:lstStyle/>
          <a:p>
            <a:pPr algn="ctr"/>
            <a:r>
              <a:rPr lang="en-US" sz="2000" b="1" dirty="0" smtClean="0"/>
              <a:t>How well do teachers know their writing skills?</a:t>
            </a:r>
            <a:endParaRPr lang="en-US" sz="2000" b="1" dirty="0"/>
          </a:p>
        </p:txBody>
      </p:sp>
      <p:sp>
        <p:nvSpPr>
          <p:cNvPr id="12" name="TextBox 11"/>
          <p:cNvSpPr txBox="1"/>
          <p:nvPr/>
        </p:nvSpPr>
        <p:spPr>
          <a:xfrm>
            <a:off x="3276600" y="1978223"/>
            <a:ext cx="2743200" cy="307777"/>
          </a:xfrm>
          <a:prstGeom prst="rect">
            <a:avLst/>
          </a:prstGeom>
          <a:noFill/>
        </p:spPr>
        <p:txBody>
          <a:bodyPr wrap="square" rtlCol="0">
            <a:spAutoFit/>
          </a:bodyPr>
          <a:lstStyle/>
          <a:p>
            <a:r>
              <a:rPr lang="en-US" sz="1400" dirty="0" smtClean="0"/>
              <a:t>  In 2004, the NNWP asked… </a:t>
            </a:r>
            <a:endParaRPr lang="en-US" sz="1400" dirty="0"/>
          </a:p>
        </p:txBody>
      </p:sp>
      <p:sp>
        <p:nvSpPr>
          <p:cNvPr id="14" name="TextBox 13"/>
          <p:cNvSpPr txBox="1"/>
          <p:nvPr/>
        </p:nvSpPr>
        <p:spPr>
          <a:xfrm>
            <a:off x="3352800" y="2514600"/>
            <a:ext cx="5029200" cy="523220"/>
          </a:xfrm>
          <a:prstGeom prst="rect">
            <a:avLst/>
          </a:prstGeom>
          <a:noFill/>
        </p:spPr>
        <p:txBody>
          <a:bodyPr wrap="square" rtlCol="0">
            <a:spAutoFit/>
          </a:bodyPr>
          <a:lstStyle/>
          <a:p>
            <a:r>
              <a:rPr lang="en-US" sz="1400" dirty="0" smtClean="0"/>
              <a:t>(not the </a:t>
            </a:r>
            <a:r>
              <a:rPr lang="en-US" sz="1400" i="1" dirty="0" smtClean="0"/>
              <a:t>traits</a:t>
            </a:r>
            <a:r>
              <a:rPr lang="en-US" sz="1400" dirty="0" smtClean="0"/>
              <a:t>, which are collections of many </a:t>
            </a:r>
            <a:r>
              <a:rPr lang="en-US" sz="1400" i="1" dirty="0" smtClean="0"/>
              <a:t>skills</a:t>
            </a:r>
            <a:r>
              <a:rPr lang="en-US" sz="1400" dirty="0" smtClean="0"/>
              <a:t>, but the specific </a:t>
            </a:r>
            <a:r>
              <a:rPr lang="en-US" sz="1400" i="1" dirty="0" smtClean="0"/>
              <a:t>skills</a:t>
            </a:r>
            <a:r>
              <a:rPr lang="en-US" sz="1400" dirty="0" smtClean="0"/>
              <a:t> themselves…) </a:t>
            </a:r>
            <a:endParaRPr lang="en-US" sz="1400" dirty="0"/>
          </a:p>
        </p:txBody>
      </p:sp>
      <p:sp>
        <p:nvSpPr>
          <p:cNvPr id="11" name="TextBox 10"/>
          <p:cNvSpPr txBox="1"/>
          <p:nvPr/>
        </p:nvSpPr>
        <p:spPr>
          <a:xfrm>
            <a:off x="3276600" y="3200400"/>
            <a:ext cx="5562600" cy="2308324"/>
          </a:xfrm>
          <a:prstGeom prst="rect">
            <a:avLst/>
          </a:prstGeom>
          <a:noFill/>
        </p:spPr>
        <p:txBody>
          <a:bodyPr wrap="square" rtlCol="0">
            <a:spAutoFit/>
          </a:bodyPr>
          <a:lstStyle/>
          <a:p>
            <a:r>
              <a:rPr lang="en-US" dirty="0" smtClean="0"/>
              <a:t>The NNWP brought together a team of teachers to build a resource that explored the many skills that made-up each of the six writing traits.</a:t>
            </a:r>
          </a:p>
          <a:p>
            <a:endParaRPr lang="en-US" dirty="0" smtClean="0"/>
          </a:p>
          <a:p>
            <a:r>
              <a:rPr lang="en-US" dirty="0" smtClean="0"/>
              <a:t>In 2005, we finalized the 196-page resource—The </a:t>
            </a:r>
            <a:r>
              <a:rPr lang="en-US" i="1" dirty="0" smtClean="0"/>
              <a:t>Going Deep with 6 Trait Language</a:t>
            </a:r>
            <a:r>
              <a:rPr lang="en-US" dirty="0" smtClean="0"/>
              <a:t> Guide—which broke the traits into many skills.  Let’s take a few minutes to explore the organization of this resource.  </a:t>
            </a:r>
            <a:endParaRPr lang="en-US" dirty="0"/>
          </a:p>
        </p:txBody>
      </p:sp>
      <p:sp>
        <p:nvSpPr>
          <p:cNvPr id="13" name="TextBox 12"/>
          <p:cNvSpPr txBox="1"/>
          <p:nvPr/>
        </p:nvSpPr>
        <p:spPr>
          <a:xfrm>
            <a:off x="304800" y="5562600"/>
            <a:ext cx="8534400" cy="923330"/>
          </a:xfrm>
          <a:prstGeom prst="rect">
            <a:avLst/>
          </a:prstGeom>
          <a:solidFill>
            <a:srgbClr val="FFFF99"/>
          </a:solidFill>
          <a:ln>
            <a:solidFill>
              <a:schemeClr val="accent1"/>
            </a:solidFill>
          </a:ln>
        </p:spPr>
        <p:txBody>
          <a:bodyPr wrap="square" rtlCol="0">
            <a:spAutoFit/>
          </a:bodyPr>
          <a:lstStyle/>
          <a:p>
            <a:r>
              <a:rPr lang="en-US" dirty="0" smtClean="0"/>
              <a:t>On </a:t>
            </a:r>
            <a:r>
              <a:rPr lang="en-US" smtClean="0"/>
              <a:t>pages 13, 49, 83, 121, 147, and 179 </a:t>
            </a:r>
            <a:r>
              <a:rPr lang="en-US" dirty="0" smtClean="0"/>
              <a:t>of the guide, you will find the NNWP’s working list of sub-skills for each trait.  Which from each list are developmentally appropriate for your grade level, and of those, which do currently wish you had better instruction for?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blinds(horizontal)">
                                      <p:cBhvr>
                                        <p:cTn id="12" dur="500"/>
                                        <p:tgtEl>
                                          <p:spTgt spid="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548</TotalTime>
  <Words>2800</Words>
  <Application>Microsoft Office PowerPoint</Application>
  <PresentationFormat>On-screen Show (4:3)</PresentationFormat>
  <Paragraphs>161</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The 7 Elements of a Differentiated Writing Lesson</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The 7 Elements of a Differentiated Writing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7 Elements of a Differentiated Writing Lesson</dc:title>
  <dc:creator>Corbett Harrison</dc:creator>
  <cp:lastModifiedBy>Corbett Harrison</cp:lastModifiedBy>
  <cp:revision>59</cp:revision>
  <dcterms:created xsi:type="dcterms:W3CDTF">2010-05-28T13:25:56Z</dcterms:created>
  <dcterms:modified xsi:type="dcterms:W3CDTF">2010-06-09T22:18:14Z</dcterms:modified>
</cp:coreProperties>
</file>